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3"/>
  </p:notesMasterIdLst>
  <p:sldIdLst>
    <p:sldId id="359" r:id="rId2"/>
    <p:sldId id="360" r:id="rId3"/>
    <p:sldId id="361" r:id="rId4"/>
    <p:sldId id="481" r:id="rId5"/>
    <p:sldId id="435" r:id="rId6"/>
    <p:sldId id="436" r:id="rId7"/>
    <p:sldId id="364" r:id="rId8"/>
    <p:sldId id="363" r:id="rId9"/>
    <p:sldId id="437" r:id="rId10"/>
    <p:sldId id="362" r:id="rId11"/>
    <p:sldId id="367" r:id="rId12"/>
    <p:sldId id="366" r:id="rId13"/>
    <p:sldId id="438" r:id="rId14"/>
    <p:sldId id="480" r:id="rId15"/>
    <p:sldId id="370" r:id="rId16"/>
    <p:sldId id="384" r:id="rId17"/>
    <p:sldId id="385" r:id="rId18"/>
    <p:sldId id="387" r:id="rId19"/>
    <p:sldId id="386" r:id="rId20"/>
    <p:sldId id="388" r:id="rId21"/>
    <p:sldId id="390" r:id="rId22"/>
    <p:sldId id="391" r:id="rId23"/>
    <p:sldId id="392" r:id="rId24"/>
    <p:sldId id="394" r:id="rId25"/>
    <p:sldId id="393" r:id="rId26"/>
    <p:sldId id="440" r:id="rId27"/>
    <p:sldId id="395" r:id="rId28"/>
    <p:sldId id="396" r:id="rId29"/>
    <p:sldId id="397" r:id="rId30"/>
    <p:sldId id="398" r:id="rId31"/>
    <p:sldId id="419" r:id="rId32"/>
    <p:sldId id="399" r:id="rId33"/>
    <p:sldId id="400" r:id="rId34"/>
    <p:sldId id="401" r:id="rId35"/>
    <p:sldId id="377" r:id="rId36"/>
    <p:sldId id="376" r:id="rId37"/>
    <p:sldId id="383" r:id="rId38"/>
    <p:sldId id="382" r:id="rId39"/>
    <p:sldId id="430" r:id="rId40"/>
    <p:sldId id="432" r:id="rId41"/>
    <p:sldId id="381" r:id="rId42"/>
    <p:sldId id="380" r:id="rId43"/>
    <p:sldId id="439" r:id="rId44"/>
    <p:sldId id="468" r:id="rId45"/>
    <p:sldId id="469" r:id="rId46"/>
    <p:sldId id="471" r:id="rId47"/>
    <p:sldId id="473" r:id="rId48"/>
    <p:sldId id="472" r:id="rId49"/>
    <p:sldId id="476" r:id="rId50"/>
    <p:sldId id="403" r:id="rId51"/>
    <p:sldId id="454" r:id="rId52"/>
    <p:sldId id="455" r:id="rId53"/>
    <p:sldId id="456" r:id="rId54"/>
    <p:sldId id="459" r:id="rId55"/>
    <p:sldId id="457" r:id="rId56"/>
    <p:sldId id="478" r:id="rId57"/>
    <p:sldId id="479" r:id="rId58"/>
    <p:sldId id="477" r:id="rId59"/>
    <p:sldId id="443" r:id="rId60"/>
    <p:sldId id="442" r:id="rId61"/>
    <p:sldId id="445" r:id="rId62"/>
    <p:sldId id="444" r:id="rId63"/>
    <p:sldId id="448" r:id="rId64"/>
    <p:sldId id="447" r:id="rId65"/>
    <p:sldId id="450" r:id="rId66"/>
    <p:sldId id="453" r:id="rId67"/>
    <p:sldId id="452" r:id="rId68"/>
    <p:sldId id="451" r:id="rId69"/>
    <p:sldId id="441" r:id="rId70"/>
    <p:sldId id="482" r:id="rId71"/>
    <p:sldId id="449"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ng, Dominic S" initials="KDS" lastIdx="6" clrIdx="0">
    <p:extLst>
      <p:ext uri="{19B8F6BF-5375-455C-9EA6-DF929625EA0E}">
        <p15:presenceInfo xmlns:p15="http://schemas.microsoft.com/office/powerpoint/2012/main" userId="S::dsking@essex.ac.uk::a8bdb2e5-5f58-4ce5-b882-ad546464bd47" providerId="AD"/>
      </p:ext>
    </p:extLst>
  </p:cmAuthor>
  <p:cmAuthor id="2" name="Neale, Robert A" initials="NRA" lastIdx="2" clrIdx="1">
    <p:extLst>
      <p:ext uri="{19B8F6BF-5375-455C-9EA6-DF929625EA0E}">
        <p15:presenceInfo xmlns:p15="http://schemas.microsoft.com/office/powerpoint/2012/main" userId="S::rn17727@essex.ac.uk::5edbb3ac-fdb5-487c-a0f2-c7420e52bc9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20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FFFBFB-5B53-4840-9F37-B1F2891C4B54}" v="2396" dt="2023-09-23T14:16:17.099"/>
    <p1510:client id="{53418FDE-377A-4FEA-B002-7DF5327DE63A}" v="104" dt="2023-09-23T09:34:18.574"/>
    <p1510:client id="{77BDB2C1-D89B-4BB1-A431-D46CE2878C61}" v="2" dt="2023-09-22T10:10:59.467"/>
    <p1510:client id="{7A8DB522-C6F9-4D4E-9D6A-E7B164A4B68A}" v="11" dt="2023-09-22T11:52:42.103"/>
    <p1510:client id="{910EC9DB-C1D8-4463-B5FA-8E29B9F5017A}" v="5868" dt="2023-09-23T09:23:03.941"/>
    <p1510:client id="{A0F52071-A29C-4473-8EA1-C991646C5CD1}" v="2901" dt="2023-09-22T11:46:30.575"/>
    <p1510:client id="{ACE58DE2-F105-42BE-988C-B085C816E1E0}" v="210" dt="2023-09-24T11:24:26.103"/>
    <p1510:client id="{DB89EC14-A371-4F7A-80B6-8C1EB8FAFCBC}" v="2" dt="2023-09-23T09:34:54.243"/>
    <p1510:client id="{DF724B7C-BBA7-46C3-8522-2D0D6F383FC9}" v="23" dt="2023-09-23T09:32:50.0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07"/>
    <p:restoredTop sz="91212"/>
  </p:normalViewPr>
  <p:slideViewPr>
    <p:cSldViewPr snapToGrid="0" snapToObjects="1">
      <p:cViewPr varScale="1">
        <p:scale>
          <a:sx n="79" d="100"/>
          <a:sy n="79" d="100"/>
        </p:scale>
        <p:origin x="954" y="78"/>
      </p:cViewPr>
      <p:guideLst>
        <p:guide orient="horz" pos="2160"/>
        <p:guide pos="3840"/>
      </p:guideLst>
    </p:cSldViewPr>
  </p:slideViewPr>
  <p:notesTextViewPr>
    <p:cViewPr>
      <p:scale>
        <a:sx n="3" d="2"/>
        <a:sy n="3" d="2"/>
      </p:scale>
      <p:origin x="0" y="0"/>
    </p:cViewPr>
  </p:notesTextViewPr>
  <p:sorterViewPr>
    <p:cViewPr>
      <p:scale>
        <a:sx n="66" d="100"/>
        <a:sy n="66" d="100"/>
      </p:scale>
      <p:origin x="0" y="330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commentAuthors" Target="commentAuthors.xml"/><Relationship Id="rId79"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C0C67A-C16E-5F4D-9B44-A46DEF102145}" type="datetimeFigureOut">
              <a:rPr lang="en-US" smtClean="0"/>
              <a:pPr/>
              <a:t>10/10/2023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B2C899-66FD-A54F-A711-81AF1DC33C64}" type="slidenum">
              <a:rPr lang="en-US" smtClean="0"/>
              <a:pPr/>
              <a:t>‹#›</a:t>
            </a:fld>
            <a:endParaRPr lang="en-US"/>
          </a:p>
        </p:txBody>
      </p:sp>
    </p:spTree>
    <p:extLst>
      <p:ext uri="{BB962C8B-B14F-4D97-AF65-F5344CB8AC3E}">
        <p14:creationId xmlns:p14="http://schemas.microsoft.com/office/powerpoint/2010/main" val="2263293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345B1-F22B-E24C-81A6-486440F8E07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8466A48E-3B72-F743-B6FF-DF52E54332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A8D72E80-4C08-7040-BD24-AD4503AFC6F1}"/>
              </a:ext>
            </a:extLst>
          </p:cNvPr>
          <p:cNvSpPr>
            <a:spLocks noGrp="1"/>
          </p:cNvSpPr>
          <p:nvPr>
            <p:ph type="dt" sz="half" idx="10"/>
          </p:nvPr>
        </p:nvSpPr>
        <p:spPr/>
        <p:txBody>
          <a:bodyPr/>
          <a:lstStyle/>
          <a:p>
            <a:fld id="{9FB4882D-5CB1-1B41-A0A5-CBDDE7E060EF}" type="datetimeFigureOut">
              <a:rPr lang="en-US" smtClean="0"/>
              <a:pPr/>
              <a:t>10/10/2023</a:t>
            </a:fld>
            <a:endParaRPr lang="en-US"/>
          </a:p>
        </p:txBody>
      </p:sp>
      <p:sp>
        <p:nvSpPr>
          <p:cNvPr id="5" name="Footer Placeholder 4">
            <a:extLst>
              <a:ext uri="{FF2B5EF4-FFF2-40B4-BE49-F238E27FC236}">
                <a16:creationId xmlns:a16="http://schemas.microsoft.com/office/drawing/2014/main" id="{54476A03-088F-1D45-B0E4-0249EE8F00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60BE9-E975-1245-AB25-6F29C7F986D5}"/>
              </a:ext>
            </a:extLst>
          </p:cNvPr>
          <p:cNvSpPr>
            <a:spLocks noGrp="1"/>
          </p:cNvSpPr>
          <p:nvPr>
            <p:ph type="sldNum" sz="quarter" idx="12"/>
          </p:nvPr>
        </p:nvSpPr>
        <p:spPr/>
        <p:txBody>
          <a:bodyPr/>
          <a:lstStyle/>
          <a:p>
            <a:fld id="{EF4A3364-8A29-BA4B-8B6A-D98AFD9B5607}" type="slidenum">
              <a:rPr lang="en-US" smtClean="0"/>
              <a:pPr/>
              <a:t>‹#›</a:t>
            </a:fld>
            <a:endParaRPr lang="en-US"/>
          </a:p>
        </p:txBody>
      </p:sp>
    </p:spTree>
    <p:extLst>
      <p:ext uri="{BB962C8B-B14F-4D97-AF65-F5344CB8AC3E}">
        <p14:creationId xmlns:p14="http://schemas.microsoft.com/office/powerpoint/2010/main" val="40274170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AD024-D9A8-F04E-BE2F-C1DA163B2BDE}"/>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459891B-9611-E349-9112-5A96920CAFB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592E18A-FA1B-A44A-965F-AE65FC45A3B6}"/>
              </a:ext>
            </a:extLst>
          </p:cNvPr>
          <p:cNvSpPr>
            <a:spLocks noGrp="1"/>
          </p:cNvSpPr>
          <p:nvPr>
            <p:ph type="dt" sz="half" idx="10"/>
          </p:nvPr>
        </p:nvSpPr>
        <p:spPr/>
        <p:txBody>
          <a:bodyPr/>
          <a:lstStyle/>
          <a:p>
            <a:fld id="{9FB4882D-5CB1-1B41-A0A5-CBDDE7E060EF}" type="datetimeFigureOut">
              <a:rPr lang="en-US" smtClean="0"/>
              <a:pPr/>
              <a:t>10/10/2023</a:t>
            </a:fld>
            <a:endParaRPr lang="en-US"/>
          </a:p>
        </p:txBody>
      </p:sp>
      <p:sp>
        <p:nvSpPr>
          <p:cNvPr id="5" name="Footer Placeholder 4">
            <a:extLst>
              <a:ext uri="{FF2B5EF4-FFF2-40B4-BE49-F238E27FC236}">
                <a16:creationId xmlns:a16="http://schemas.microsoft.com/office/drawing/2014/main" id="{83A54610-0FB3-F946-A397-A97D2EF511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FA1CE3-4809-E742-B111-0850C0F50E26}"/>
              </a:ext>
            </a:extLst>
          </p:cNvPr>
          <p:cNvSpPr>
            <a:spLocks noGrp="1"/>
          </p:cNvSpPr>
          <p:nvPr>
            <p:ph type="sldNum" sz="quarter" idx="12"/>
          </p:nvPr>
        </p:nvSpPr>
        <p:spPr/>
        <p:txBody>
          <a:bodyPr/>
          <a:lstStyle/>
          <a:p>
            <a:fld id="{EF4A3364-8A29-BA4B-8B6A-D98AFD9B5607}" type="slidenum">
              <a:rPr lang="en-US" smtClean="0"/>
              <a:pPr/>
              <a:t>‹#›</a:t>
            </a:fld>
            <a:endParaRPr lang="en-US"/>
          </a:p>
        </p:txBody>
      </p:sp>
    </p:spTree>
    <p:extLst>
      <p:ext uri="{BB962C8B-B14F-4D97-AF65-F5344CB8AC3E}">
        <p14:creationId xmlns:p14="http://schemas.microsoft.com/office/powerpoint/2010/main" val="9400690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4757D6E-C3C2-9B44-B350-01C7A54FABD5}"/>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0C681A5-EAE2-7E4A-8B10-1EB902FA3CF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F9B4FBE-DAAA-8740-A985-8D36F4FAF3EE}"/>
              </a:ext>
            </a:extLst>
          </p:cNvPr>
          <p:cNvSpPr>
            <a:spLocks noGrp="1"/>
          </p:cNvSpPr>
          <p:nvPr>
            <p:ph type="dt" sz="half" idx="10"/>
          </p:nvPr>
        </p:nvSpPr>
        <p:spPr/>
        <p:txBody>
          <a:bodyPr/>
          <a:lstStyle/>
          <a:p>
            <a:fld id="{9FB4882D-5CB1-1B41-A0A5-CBDDE7E060EF}" type="datetimeFigureOut">
              <a:rPr lang="en-US" smtClean="0"/>
              <a:pPr/>
              <a:t>10/10/2023</a:t>
            </a:fld>
            <a:endParaRPr lang="en-US"/>
          </a:p>
        </p:txBody>
      </p:sp>
      <p:sp>
        <p:nvSpPr>
          <p:cNvPr id="5" name="Footer Placeholder 4">
            <a:extLst>
              <a:ext uri="{FF2B5EF4-FFF2-40B4-BE49-F238E27FC236}">
                <a16:creationId xmlns:a16="http://schemas.microsoft.com/office/drawing/2014/main" id="{E1524C98-9692-AF41-BE9B-A048D8082E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6A4A14-BEC7-E24C-A1F4-E537C8F15DD6}"/>
              </a:ext>
            </a:extLst>
          </p:cNvPr>
          <p:cNvSpPr>
            <a:spLocks noGrp="1"/>
          </p:cNvSpPr>
          <p:nvPr>
            <p:ph type="sldNum" sz="quarter" idx="12"/>
          </p:nvPr>
        </p:nvSpPr>
        <p:spPr/>
        <p:txBody>
          <a:bodyPr/>
          <a:lstStyle/>
          <a:p>
            <a:fld id="{EF4A3364-8A29-BA4B-8B6A-D98AFD9B5607}" type="slidenum">
              <a:rPr lang="en-US" smtClean="0"/>
              <a:pPr/>
              <a:t>‹#›</a:t>
            </a:fld>
            <a:endParaRPr lang="en-US"/>
          </a:p>
        </p:txBody>
      </p:sp>
    </p:spTree>
    <p:extLst>
      <p:ext uri="{BB962C8B-B14F-4D97-AF65-F5344CB8AC3E}">
        <p14:creationId xmlns:p14="http://schemas.microsoft.com/office/powerpoint/2010/main" val="4020036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916B1-E2A3-854C-BA8D-64982A7E0C7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F216815-2C7B-FC42-AA8D-F63752D61A2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BD5B44D-4B0B-CF4A-B359-25B85C9E35C3}"/>
              </a:ext>
            </a:extLst>
          </p:cNvPr>
          <p:cNvSpPr>
            <a:spLocks noGrp="1"/>
          </p:cNvSpPr>
          <p:nvPr>
            <p:ph type="dt" sz="half" idx="10"/>
          </p:nvPr>
        </p:nvSpPr>
        <p:spPr/>
        <p:txBody>
          <a:bodyPr/>
          <a:lstStyle/>
          <a:p>
            <a:fld id="{9FB4882D-5CB1-1B41-A0A5-CBDDE7E060EF}" type="datetimeFigureOut">
              <a:rPr lang="en-US" smtClean="0"/>
              <a:pPr/>
              <a:t>10/10/2023</a:t>
            </a:fld>
            <a:endParaRPr lang="en-US"/>
          </a:p>
        </p:txBody>
      </p:sp>
      <p:sp>
        <p:nvSpPr>
          <p:cNvPr id="5" name="Footer Placeholder 4">
            <a:extLst>
              <a:ext uri="{FF2B5EF4-FFF2-40B4-BE49-F238E27FC236}">
                <a16:creationId xmlns:a16="http://schemas.microsoft.com/office/drawing/2014/main" id="{4CEC2F7E-3F30-8F4C-8B11-99377BA54A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40209C-6771-404C-BAD8-04BB485BF711}"/>
              </a:ext>
            </a:extLst>
          </p:cNvPr>
          <p:cNvSpPr>
            <a:spLocks noGrp="1"/>
          </p:cNvSpPr>
          <p:nvPr>
            <p:ph type="sldNum" sz="quarter" idx="12"/>
          </p:nvPr>
        </p:nvSpPr>
        <p:spPr/>
        <p:txBody>
          <a:bodyPr/>
          <a:lstStyle/>
          <a:p>
            <a:fld id="{EF4A3364-8A29-BA4B-8B6A-D98AFD9B5607}" type="slidenum">
              <a:rPr lang="en-US" smtClean="0"/>
              <a:pPr/>
              <a:t>‹#›</a:t>
            </a:fld>
            <a:endParaRPr lang="en-US"/>
          </a:p>
        </p:txBody>
      </p:sp>
    </p:spTree>
    <p:extLst>
      <p:ext uri="{BB962C8B-B14F-4D97-AF65-F5344CB8AC3E}">
        <p14:creationId xmlns:p14="http://schemas.microsoft.com/office/powerpoint/2010/main" val="3607288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68A29-0F80-DD44-9CDE-B663DCE44A8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887719A7-A432-C44E-8A63-BBDF9CC4026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81CD692-9140-F341-AB48-21AEC42C4EE4}"/>
              </a:ext>
            </a:extLst>
          </p:cNvPr>
          <p:cNvSpPr>
            <a:spLocks noGrp="1"/>
          </p:cNvSpPr>
          <p:nvPr>
            <p:ph type="dt" sz="half" idx="10"/>
          </p:nvPr>
        </p:nvSpPr>
        <p:spPr/>
        <p:txBody>
          <a:bodyPr/>
          <a:lstStyle/>
          <a:p>
            <a:fld id="{9FB4882D-5CB1-1B41-A0A5-CBDDE7E060EF}" type="datetimeFigureOut">
              <a:rPr lang="en-US" smtClean="0"/>
              <a:pPr/>
              <a:t>10/10/2023</a:t>
            </a:fld>
            <a:endParaRPr lang="en-US"/>
          </a:p>
        </p:txBody>
      </p:sp>
      <p:sp>
        <p:nvSpPr>
          <p:cNvPr id="5" name="Footer Placeholder 4">
            <a:extLst>
              <a:ext uri="{FF2B5EF4-FFF2-40B4-BE49-F238E27FC236}">
                <a16:creationId xmlns:a16="http://schemas.microsoft.com/office/drawing/2014/main" id="{14D46925-5C8C-2244-B4B2-9E8887001D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4EECD3-A0C5-2A43-99A0-C3167D899475}"/>
              </a:ext>
            </a:extLst>
          </p:cNvPr>
          <p:cNvSpPr>
            <a:spLocks noGrp="1"/>
          </p:cNvSpPr>
          <p:nvPr>
            <p:ph type="sldNum" sz="quarter" idx="12"/>
          </p:nvPr>
        </p:nvSpPr>
        <p:spPr/>
        <p:txBody>
          <a:bodyPr/>
          <a:lstStyle/>
          <a:p>
            <a:fld id="{EF4A3364-8A29-BA4B-8B6A-D98AFD9B5607}" type="slidenum">
              <a:rPr lang="en-US" smtClean="0"/>
              <a:pPr/>
              <a:t>‹#›</a:t>
            </a:fld>
            <a:endParaRPr lang="en-US"/>
          </a:p>
        </p:txBody>
      </p:sp>
    </p:spTree>
    <p:extLst>
      <p:ext uri="{BB962C8B-B14F-4D97-AF65-F5344CB8AC3E}">
        <p14:creationId xmlns:p14="http://schemas.microsoft.com/office/powerpoint/2010/main" val="1350327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B3F8B-34EE-6548-8B51-8157B0DF763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60BFEDD-9098-C74D-9F15-23B4391A93D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328AB7C-C6F5-D94B-B568-C7FF0BFDDC8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0405BB61-B47A-3746-BDDA-6A18857DF1C3}"/>
              </a:ext>
            </a:extLst>
          </p:cNvPr>
          <p:cNvSpPr>
            <a:spLocks noGrp="1"/>
          </p:cNvSpPr>
          <p:nvPr>
            <p:ph type="dt" sz="half" idx="10"/>
          </p:nvPr>
        </p:nvSpPr>
        <p:spPr/>
        <p:txBody>
          <a:bodyPr/>
          <a:lstStyle/>
          <a:p>
            <a:fld id="{9FB4882D-5CB1-1B41-A0A5-CBDDE7E060EF}" type="datetimeFigureOut">
              <a:rPr lang="en-US" smtClean="0"/>
              <a:pPr/>
              <a:t>10/10/2023</a:t>
            </a:fld>
            <a:endParaRPr lang="en-US"/>
          </a:p>
        </p:txBody>
      </p:sp>
      <p:sp>
        <p:nvSpPr>
          <p:cNvPr id="6" name="Footer Placeholder 5">
            <a:extLst>
              <a:ext uri="{FF2B5EF4-FFF2-40B4-BE49-F238E27FC236}">
                <a16:creationId xmlns:a16="http://schemas.microsoft.com/office/drawing/2014/main" id="{B53DAF29-3784-A64B-B0E5-4E4F679F1D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411FD6-3549-C147-BFA6-C0EBE07214F0}"/>
              </a:ext>
            </a:extLst>
          </p:cNvPr>
          <p:cNvSpPr>
            <a:spLocks noGrp="1"/>
          </p:cNvSpPr>
          <p:nvPr>
            <p:ph type="sldNum" sz="quarter" idx="12"/>
          </p:nvPr>
        </p:nvSpPr>
        <p:spPr/>
        <p:txBody>
          <a:bodyPr/>
          <a:lstStyle/>
          <a:p>
            <a:fld id="{EF4A3364-8A29-BA4B-8B6A-D98AFD9B5607}" type="slidenum">
              <a:rPr lang="en-US" smtClean="0"/>
              <a:pPr/>
              <a:t>‹#›</a:t>
            </a:fld>
            <a:endParaRPr lang="en-US"/>
          </a:p>
        </p:txBody>
      </p:sp>
    </p:spTree>
    <p:extLst>
      <p:ext uri="{BB962C8B-B14F-4D97-AF65-F5344CB8AC3E}">
        <p14:creationId xmlns:p14="http://schemas.microsoft.com/office/powerpoint/2010/main" val="1831266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DE9FC-411B-4146-B167-3AB1650F07F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8A5320E-5C09-0341-8B29-97BE434756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D0646C2-2815-204F-B6EB-298C90C2291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95FC88B8-250C-244C-87AA-6D3F3B8271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ECF94FC-BB80-A04A-8572-35765AEAC17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25AB812-09E7-D14B-9172-2A888D24D02F}"/>
              </a:ext>
            </a:extLst>
          </p:cNvPr>
          <p:cNvSpPr>
            <a:spLocks noGrp="1"/>
          </p:cNvSpPr>
          <p:nvPr>
            <p:ph type="dt" sz="half" idx="10"/>
          </p:nvPr>
        </p:nvSpPr>
        <p:spPr/>
        <p:txBody>
          <a:bodyPr/>
          <a:lstStyle/>
          <a:p>
            <a:fld id="{9FB4882D-5CB1-1B41-A0A5-CBDDE7E060EF}" type="datetimeFigureOut">
              <a:rPr lang="en-US" smtClean="0"/>
              <a:pPr/>
              <a:t>10/10/2023</a:t>
            </a:fld>
            <a:endParaRPr lang="en-US"/>
          </a:p>
        </p:txBody>
      </p:sp>
      <p:sp>
        <p:nvSpPr>
          <p:cNvPr id="8" name="Footer Placeholder 7">
            <a:extLst>
              <a:ext uri="{FF2B5EF4-FFF2-40B4-BE49-F238E27FC236}">
                <a16:creationId xmlns:a16="http://schemas.microsoft.com/office/drawing/2014/main" id="{1AFF6EF4-8E8F-6043-BB3A-EF244DAC35C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F9E693E-4114-434C-9A00-D84A59BAB715}"/>
              </a:ext>
            </a:extLst>
          </p:cNvPr>
          <p:cNvSpPr>
            <a:spLocks noGrp="1"/>
          </p:cNvSpPr>
          <p:nvPr>
            <p:ph type="sldNum" sz="quarter" idx="12"/>
          </p:nvPr>
        </p:nvSpPr>
        <p:spPr/>
        <p:txBody>
          <a:bodyPr/>
          <a:lstStyle/>
          <a:p>
            <a:fld id="{EF4A3364-8A29-BA4B-8B6A-D98AFD9B5607}" type="slidenum">
              <a:rPr lang="en-US" smtClean="0"/>
              <a:pPr/>
              <a:t>‹#›</a:t>
            </a:fld>
            <a:endParaRPr lang="en-US"/>
          </a:p>
        </p:txBody>
      </p:sp>
    </p:spTree>
    <p:extLst>
      <p:ext uri="{BB962C8B-B14F-4D97-AF65-F5344CB8AC3E}">
        <p14:creationId xmlns:p14="http://schemas.microsoft.com/office/powerpoint/2010/main" val="185076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A598D-6F3B-0F47-871F-3A9F0EDD3838}"/>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DAC77B37-29B9-EC40-A529-A3439625F4D5}"/>
              </a:ext>
            </a:extLst>
          </p:cNvPr>
          <p:cNvSpPr>
            <a:spLocks noGrp="1"/>
          </p:cNvSpPr>
          <p:nvPr>
            <p:ph type="dt" sz="half" idx="10"/>
          </p:nvPr>
        </p:nvSpPr>
        <p:spPr/>
        <p:txBody>
          <a:bodyPr/>
          <a:lstStyle/>
          <a:p>
            <a:fld id="{9FB4882D-5CB1-1B41-A0A5-CBDDE7E060EF}" type="datetimeFigureOut">
              <a:rPr lang="en-US" smtClean="0"/>
              <a:pPr/>
              <a:t>10/10/2023</a:t>
            </a:fld>
            <a:endParaRPr lang="en-US"/>
          </a:p>
        </p:txBody>
      </p:sp>
      <p:sp>
        <p:nvSpPr>
          <p:cNvPr id="4" name="Footer Placeholder 3">
            <a:extLst>
              <a:ext uri="{FF2B5EF4-FFF2-40B4-BE49-F238E27FC236}">
                <a16:creationId xmlns:a16="http://schemas.microsoft.com/office/drawing/2014/main" id="{D7327C00-270F-6046-816C-967C842DA74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66F3C0-120C-F44D-B796-90BF80787FAA}"/>
              </a:ext>
            </a:extLst>
          </p:cNvPr>
          <p:cNvSpPr>
            <a:spLocks noGrp="1"/>
          </p:cNvSpPr>
          <p:nvPr>
            <p:ph type="sldNum" sz="quarter" idx="12"/>
          </p:nvPr>
        </p:nvSpPr>
        <p:spPr/>
        <p:txBody>
          <a:bodyPr/>
          <a:lstStyle/>
          <a:p>
            <a:fld id="{EF4A3364-8A29-BA4B-8B6A-D98AFD9B5607}" type="slidenum">
              <a:rPr lang="en-US" smtClean="0"/>
              <a:pPr/>
              <a:t>‹#›</a:t>
            </a:fld>
            <a:endParaRPr lang="en-US"/>
          </a:p>
        </p:txBody>
      </p:sp>
    </p:spTree>
    <p:extLst>
      <p:ext uri="{BB962C8B-B14F-4D97-AF65-F5344CB8AC3E}">
        <p14:creationId xmlns:p14="http://schemas.microsoft.com/office/powerpoint/2010/main" val="1604984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612F40-C0A3-F546-8B5A-A34BB4BCA4DD}"/>
              </a:ext>
            </a:extLst>
          </p:cNvPr>
          <p:cNvSpPr>
            <a:spLocks noGrp="1"/>
          </p:cNvSpPr>
          <p:nvPr>
            <p:ph type="dt" sz="half" idx="10"/>
          </p:nvPr>
        </p:nvSpPr>
        <p:spPr/>
        <p:txBody>
          <a:bodyPr/>
          <a:lstStyle/>
          <a:p>
            <a:fld id="{9FB4882D-5CB1-1B41-A0A5-CBDDE7E060EF}" type="datetimeFigureOut">
              <a:rPr lang="en-US" smtClean="0"/>
              <a:pPr/>
              <a:t>10/10/2023</a:t>
            </a:fld>
            <a:endParaRPr lang="en-US"/>
          </a:p>
        </p:txBody>
      </p:sp>
      <p:sp>
        <p:nvSpPr>
          <p:cNvPr id="3" name="Footer Placeholder 2">
            <a:extLst>
              <a:ext uri="{FF2B5EF4-FFF2-40B4-BE49-F238E27FC236}">
                <a16:creationId xmlns:a16="http://schemas.microsoft.com/office/drawing/2014/main" id="{1B7ECF46-3B06-8649-9ED7-A5E2FDFA25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5E90993-4B7E-644F-BD58-D650B4D45EF0}"/>
              </a:ext>
            </a:extLst>
          </p:cNvPr>
          <p:cNvSpPr>
            <a:spLocks noGrp="1"/>
          </p:cNvSpPr>
          <p:nvPr>
            <p:ph type="sldNum" sz="quarter" idx="12"/>
          </p:nvPr>
        </p:nvSpPr>
        <p:spPr/>
        <p:txBody>
          <a:bodyPr/>
          <a:lstStyle/>
          <a:p>
            <a:fld id="{EF4A3364-8A29-BA4B-8B6A-D98AFD9B5607}" type="slidenum">
              <a:rPr lang="en-US" smtClean="0"/>
              <a:pPr/>
              <a:t>‹#›</a:t>
            </a:fld>
            <a:endParaRPr lang="en-US"/>
          </a:p>
        </p:txBody>
      </p:sp>
    </p:spTree>
    <p:extLst>
      <p:ext uri="{BB962C8B-B14F-4D97-AF65-F5344CB8AC3E}">
        <p14:creationId xmlns:p14="http://schemas.microsoft.com/office/powerpoint/2010/main" val="496540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3C9C5-62BC-E543-B81B-5F817357369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4BC96E89-FC83-DC4E-B25E-408DC870C9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A208F17-5AAA-784A-AF34-54275D67D7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F18C273-5FDD-0D4D-9625-6E7CDEB838E4}"/>
              </a:ext>
            </a:extLst>
          </p:cNvPr>
          <p:cNvSpPr>
            <a:spLocks noGrp="1"/>
          </p:cNvSpPr>
          <p:nvPr>
            <p:ph type="dt" sz="half" idx="10"/>
          </p:nvPr>
        </p:nvSpPr>
        <p:spPr/>
        <p:txBody>
          <a:bodyPr/>
          <a:lstStyle/>
          <a:p>
            <a:fld id="{9FB4882D-5CB1-1B41-A0A5-CBDDE7E060EF}" type="datetimeFigureOut">
              <a:rPr lang="en-US" smtClean="0"/>
              <a:pPr/>
              <a:t>10/10/2023</a:t>
            </a:fld>
            <a:endParaRPr lang="en-US"/>
          </a:p>
        </p:txBody>
      </p:sp>
      <p:sp>
        <p:nvSpPr>
          <p:cNvPr id="6" name="Footer Placeholder 5">
            <a:extLst>
              <a:ext uri="{FF2B5EF4-FFF2-40B4-BE49-F238E27FC236}">
                <a16:creationId xmlns:a16="http://schemas.microsoft.com/office/drawing/2014/main" id="{49BE97B5-F77E-A848-B266-FC8D0C609B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6FD8B3-F689-D545-B6CD-D121EC301AB5}"/>
              </a:ext>
            </a:extLst>
          </p:cNvPr>
          <p:cNvSpPr>
            <a:spLocks noGrp="1"/>
          </p:cNvSpPr>
          <p:nvPr>
            <p:ph type="sldNum" sz="quarter" idx="12"/>
          </p:nvPr>
        </p:nvSpPr>
        <p:spPr/>
        <p:txBody>
          <a:bodyPr/>
          <a:lstStyle/>
          <a:p>
            <a:fld id="{EF4A3364-8A29-BA4B-8B6A-D98AFD9B5607}" type="slidenum">
              <a:rPr lang="en-US" smtClean="0"/>
              <a:pPr/>
              <a:t>‹#›</a:t>
            </a:fld>
            <a:endParaRPr lang="en-US"/>
          </a:p>
        </p:txBody>
      </p:sp>
    </p:spTree>
    <p:extLst>
      <p:ext uri="{BB962C8B-B14F-4D97-AF65-F5344CB8AC3E}">
        <p14:creationId xmlns:p14="http://schemas.microsoft.com/office/powerpoint/2010/main" val="260967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E3940-29C2-C841-B20B-EC8AC557FE1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1DD75FA1-FDD9-BF49-B3F2-6B9F8B7316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B4C62E0-61CD-0B41-8F6B-0921CBD128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3432625-62FE-B245-9122-76FE6DE253E5}"/>
              </a:ext>
            </a:extLst>
          </p:cNvPr>
          <p:cNvSpPr>
            <a:spLocks noGrp="1"/>
          </p:cNvSpPr>
          <p:nvPr>
            <p:ph type="dt" sz="half" idx="10"/>
          </p:nvPr>
        </p:nvSpPr>
        <p:spPr/>
        <p:txBody>
          <a:bodyPr/>
          <a:lstStyle/>
          <a:p>
            <a:fld id="{9FB4882D-5CB1-1B41-A0A5-CBDDE7E060EF}" type="datetimeFigureOut">
              <a:rPr lang="en-US" smtClean="0"/>
              <a:pPr/>
              <a:t>10/10/2023</a:t>
            </a:fld>
            <a:endParaRPr lang="en-US"/>
          </a:p>
        </p:txBody>
      </p:sp>
      <p:sp>
        <p:nvSpPr>
          <p:cNvPr id="6" name="Footer Placeholder 5">
            <a:extLst>
              <a:ext uri="{FF2B5EF4-FFF2-40B4-BE49-F238E27FC236}">
                <a16:creationId xmlns:a16="http://schemas.microsoft.com/office/drawing/2014/main" id="{F2FA800E-63EE-3149-A28D-8EBFF10109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3A8DD4-82F1-5748-8216-F387F6C642AF}"/>
              </a:ext>
            </a:extLst>
          </p:cNvPr>
          <p:cNvSpPr>
            <a:spLocks noGrp="1"/>
          </p:cNvSpPr>
          <p:nvPr>
            <p:ph type="sldNum" sz="quarter" idx="12"/>
          </p:nvPr>
        </p:nvSpPr>
        <p:spPr/>
        <p:txBody>
          <a:bodyPr/>
          <a:lstStyle/>
          <a:p>
            <a:fld id="{EF4A3364-8A29-BA4B-8B6A-D98AFD9B5607}" type="slidenum">
              <a:rPr lang="en-US" smtClean="0"/>
              <a:pPr/>
              <a:t>‹#›</a:t>
            </a:fld>
            <a:endParaRPr lang="en-US"/>
          </a:p>
        </p:txBody>
      </p:sp>
    </p:spTree>
    <p:extLst>
      <p:ext uri="{BB962C8B-B14F-4D97-AF65-F5344CB8AC3E}">
        <p14:creationId xmlns:p14="http://schemas.microsoft.com/office/powerpoint/2010/main" val="38221027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B82025"/>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C5DB90-D9F1-F745-A187-5A74DB2491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3AB18C1-3CA9-7446-9603-CABE4BA47A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8B6D506-0D56-CF48-933F-CFF7A32884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B4882D-5CB1-1B41-A0A5-CBDDE7E060EF}" type="datetimeFigureOut">
              <a:rPr lang="en-US" smtClean="0"/>
              <a:pPr/>
              <a:t>10/10/2023</a:t>
            </a:fld>
            <a:endParaRPr lang="en-US"/>
          </a:p>
        </p:txBody>
      </p:sp>
      <p:sp>
        <p:nvSpPr>
          <p:cNvPr id="5" name="Footer Placeholder 4">
            <a:extLst>
              <a:ext uri="{FF2B5EF4-FFF2-40B4-BE49-F238E27FC236}">
                <a16:creationId xmlns:a16="http://schemas.microsoft.com/office/drawing/2014/main" id="{C1523B22-0908-8249-84BE-D39F57B115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76720DF-AE0F-CC4F-A1F4-87BDFE5CAE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4A3364-8A29-BA4B-8B6A-D98AFD9B5607}" type="slidenum">
              <a:rPr lang="en-US" smtClean="0"/>
              <a:pPr/>
              <a:t>‹#›</a:t>
            </a:fld>
            <a:endParaRPr lang="en-US"/>
          </a:p>
        </p:txBody>
      </p:sp>
    </p:spTree>
    <p:extLst>
      <p:ext uri="{BB962C8B-B14F-4D97-AF65-F5344CB8AC3E}">
        <p14:creationId xmlns:p14="http://schemas.microsoft.com/office/powerpoint/2010/main" val="16791893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hyperlink" Target="https://bucsappsupport.zendesk.com/hc/en-gb/articles/360025319971-What-are-the-different-roles-on-BUCS-Play-" TargetMode="Externa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hyperlink" Target="https://view.officeapps.live.com/op/view.aspx?src=https%3A%2F%2Fwww.essexstudent.com%2Fpageassets%2Fsport%2Fforms%2FCaptains-agreement-2022-23(1).docx&amp;wdOrigin=BROWSELINK" TargetMode="Externa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hyperlink" Target="mailto:bucs@essex.ac.uk&#8203;" TargetMode="Externa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s://essexsu.typeform.com/to/vuhcAOiL" TargetMode="External"/><Relationship Id="rId5" Type="http://schemas.openxmlformats.org/officeDocument/2006/relationships/image" Target="../media/image31.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hyperlink" Target="mailto:bucs@essex.ac.uk" TargetMode="External"/><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hyperlink" Target="mailto:bucs@essex.ac.uk" TargetMode="Externa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6.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hyperlink" Target="https://essexsu.typeform.com/to/FlL4CZnY?typeform-source=www.essexstudent.com" TargetMode="External"/><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hyperlink" Target="https://www.bucs.org.uk/rules-and-regulations/general-regulations/appendices.html" TargetMode="External"/><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mailto:suinvoices@essex.ac.uk&#8203;" TargetMode="External"/><Relationship Id="rId5" Type="http://schemas.openxmlformats.org/officeDocument/2006/relationships/hyperlink" Target="https://view.officeapps.live.com/op/view.aspx?src=https%3A%2F%2Fwww.essexstudent.com%2Fpageassets%2Fsport%2Fforms%2F18.-Inovice-Template-for-Coaches-and-Officials-2022-23.docx&amp;wdOrigin=BROWSELINK" TargetMode="External"/><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hyperlink" Target="mailto:bucs@essex.ac.uk" TargetMode="External"/><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hyperlink" Target="https://www.essexstudent.com/pageassets/sport/forms/Walkover-Policy-2022.pdf" TargetMode="External"/><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hyperlink" Target="http://WWW.BUCS.ORG.UK" TargetMode="External"/><Relationship Id="rId4" Type="http://schemas.openxmlformats.org/officeDocument/2006/relationships/image" Target="../media/image3.png"/></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png"/></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png"/></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png"/></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3.png"/></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3.png"/></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hyperlink" Target="mailto:bucs@essex.ac.uk" TargetMode="Externa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hyperlink" Target="https://www.bucs.org.uk/static/5f94f888-9134-4359-ac0214f5735d1034/c63c817e-8464-4739-a4e1aba227c1682a/Appendix-1-BUCS-Competition-Offer-and-Associated-BUCS-Points-2022-23.pdf" TargetMode="External"/><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3.png"/></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red background with a curved edge">
            <a:extLst>
              <a:ext uri="{FF2B5EF4-FFF2-40B4-BE49-F238E27FC236}">
                <a16:creationId xmlns:a16="http://schemas.microsoft.com/office/drawing/2014/main" id="{3CD9830A-22A3-541E-64AB-7D3C91EF80FE}"/>
              </a:ext>
            </a:extLst>
          </p:cNvPr>
          <p:cNvPicPr>
            <a:picLocks noGrp="1" noChangeAspect="1"/>
          </p:cNvPicPr>
          <p:nvPr>
            <p:ph idx="1"/>
          </p:nvPr>
        </p:nvPicPr>
        <p:blipFill>
          <a:blip r:embed="rId2"/>
          <a:stretch>
            <a:fillRect/>
          </a:stretch>
        </p:blipFill>
        <p:spPr>
          <a:xfrm>
            <a:off x="5748" y="1822"/>
            <a:ext cx="12180501" cy="6862189"/>
          </a:xfrm>
        </p:spPr>
      </p:pic>
      <p:pic>
        <p:nvPicPr>
          <p:cNvPr id="5" name="Picture 4" descr="A black shield with white text&#10;&#10;Description automatically generated">
            <a:extLst>
              <a:ext uri="{FF2B5EF4-FFF2-40B4-BE49-F238E27FC236}">
                <a16:creationId xmlns:a16="http://schemas.microsoft.com/office/drawing/2014/main" id="{06E19077-5D11-69C2-398D-0F779439D1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0404" y="204258"/>
            <a:ext cx="1491192" cy="1491192"/>
          </a:xfrm>
          <a:prstGeom prst="rect">
            <a:avLst/>
          </a:prstGeom>
        </p:spPr>
      </p:pic>
      <p:pic>
        <p:nvPicPr>
          <p:cNvPr id="7" name="Picture 6">
            <a:extLst>
              <a:ext uri="{FF2B5EF4-FFF2-40B4-BE49-F238E27FC236}">
                <a16:creationId xmlns:a16="http://schemas.microsoft.com/office/drawing/2014/main" id="{BEC343FE-8314-8BDB-5A85-E0928A8173E0}"/>
              </a:ext>
            </a:extLst>
          </p:cNvPr>
          <p:cNvPicPr>
            <a:picLocks noChangeAspect="1"/>
          </p:cNvPicPr>
          <p:nvPr/>
        </p:nvPicPr>
        <p:blipFill>
          <a:blip r:embed="rId4"/>
          <a:stretch>
            <a:fillRect/>
          </a:stretch>
        </p:blipFill>
        <p:spPr>
          <a:xfrm>
            <a:off x="10674012" y="139908"/>
            <a:ext cx="1362075" cy="457200"/>
          </a:xfrm>
          <a:prstGeom prst="rect">
            <a:avLst/>
          </a:prstGeom>
        </p:spPr>
      </p:pic>
      <p:sp>
        <p:nvSpPr>
          <p:cNvPr id="2" name="TextBox 1">
            <a:extLst>
              <a:ext uri="{FF2B5EF4-FFF2-40B4-BE49-F238E27FC236}">
                <a16:creationId xmlns:a16="http://schemas.microsoft.com/office/drawing/2014/main" id="{1648A7CB-8C8C-2897-B151-38472B02BA44}"/>
              </a:ext>
            </a:extLst>
          </p:cNvPr>
          <p:cNvSpPr txBox="1"/>
          <p:nvPr/>
        </p:nvSpPr>
        <p:spPr>
          <a:xfrm>
            <a:off x="722193" y="1967552"/>
            <a:ext cx="11020566"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8000" dirty="0">
                <a:solidFill>
                  <a:srgbClr val="FFFFFF"/>
                </a:solidFill>
                <a:latin typeface="Bebas Neue"/>
                <a:ea typeface="Calibri"/>
                <a:cs typeface="Calibri"/>
              </a:rPr>
              <a:t>CAPTAINS TRAINING</a:t>
            </a:r>
          </a:p>
          <a:p>
            <a:pPr algn="ctr"/>
            <a:r>
              <a:rPr lang="en-GB" sz="8000" dirty="0">
                <a:solidFill>
                  <a:srgbClr val="FFFFFF"/>
                </a:solidFill>
                <a:latin typeface="Bebas Neue"/>
                <a:ea typeface="Calibri"/>
                <a:cs typeface="Calibri"/>
              </a:rPr>
              <a:t>Leagues, Knockouts and Events</a:t>
            </a:r>
          </a:p>
        </p:txBody>
      </p:sp>
    </p:spTree>
    <p:extLst>
      <p:ext uri="{BB962C8B-B14F-4D97-AF65-F5344CB8AC3E}">
        <p14:creationId xmlns:p14="http://schemas.microsoft.com/office/powerpoint/2010/main" val="15459627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red background with a curved edge">
            <a:extLst>
              <a:ext uri="{FF2B5EF4-FFF2-40B4-BE49-F238E27FC236}">
                <a16:creationId xmlns:a16="http://schemas.microsoft.com/office/drawing/2014/main" id="{3CD9830A-22A3-541E-64AB-7D3C91EF80FE}"/>
              </a:ext>
            </a:extLst>
          </p:cNvPr>
          <p:cNvPicPr>
            <a:picLocks noGrp="1" noChangeAspect="1"/>
          </p:cNvPicPr>
          <p:nvPr>
            <p:ph idx="1"/>
          </p:nvPr>
        </p:nvPicPr>
        <p:blipFill>
          <a:blip r:embed="rId2"/>
          <a:stretch>
            <a:fillRect/>
          </a:stretch>
        </p:blipFill>
        <p:spPr>
          <a:xfrm>
            <a:off x="5748" y="1822"/>
            <a:ext cx="12180501" cy="6862189"/>
          </a:xfrm>
        </p:spPr>
      </p:pic>
      <p:pic>
        <p:nvPicPr>
          <p:cNvPr id="5" name="Picture 4" descr="A black shield with white text&#10;&#10;Description automatically generated">
            <a:extLst>
              <a:ext uri="{FF2B5EF4-FFF2-40B4-BE49-F238E27FC236}">
                <a16:creationId xmlns:a16="http://schemas.microsoft.com/office/drawing/2014/main" id="{06E19077-5D11-69C2-398D-0F779439D1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72" y="141799"/>
            <a:ext cx="1491192" cy="1491192"/>
          </a:xfrm>
          <a:prstGeom prst="rect">
            <a:avLst/>
          </a:prstGeom>
        </p:spPr>
      </p:pic>
      <p:pic>
        <p:nvPicPr>
          <p:cNvPr id="7" name="Picture 6">
            <a:extLst>
              <a:ext uri="{FF2B5EF4-FFF2-40B4-BE49-F238E27FC236}">
                <a16:creationId xmlns:a16="http://schemas.microsoft.com/office/drawing/2014/main" id="{BEC343FE-8314-8BDB-5A85-E0928A8173E0}"/>
              </a:ext>
            </a:extLst>
          </p:cNvPr>
          <p:cNvPicPr>
            <a:picLocks noChangeAspect="1"/>
          </p:cNvPicPr>
          <p:nvPr/>
        </p:nvPicPr>
        <p:blipFill>
          <a:blip r:embed="rId4"/>
          <a:stretch>
            <a:fillRect/>
          </a:stretch>
        </p:blipFill>
        <p:spPr>
          <a:xfrm>
            <a:off x="10674012" y="139908"/>
            <a:ext cx="1362075" cy="457200"/>
          </a:xfrm>
          <a:prstGeom prst="rect">
            <a:avLst/>
          </a:prstGeom>
        </p:spPr>
      </p:pic>
      <p:sp>
        <p:nvSpPr>
          <p:cNvPr id="10" name="Content Placeholder 9">
            <a:extLst>
              <a:ext uri="{FF2B5EF4-FFF2-40B4-BE49-F238E27FC236}">
                <a16:creationId xmlns:a16="http://schemas.microsoft.com/office/drawing/2014/main" id="{B589E12F-FB9D-6030-F9B8-34EFDCCEDB1C}"/>
              </a:ext>
            </a:extLst>
          </p:cNvPr>
          <p:cNvSpPr txBox="1">
            <a:spLocks/>
          </p:cNvSpPr>
          <p:nvPr/>
        </p:nvSpPr>
        <p:spPr>
          <a:xfrm>
            <a:off x="838200" y="1598482"/>
            <a:ext cx="10515600" cy="5077137"/>
          </a:xfrm>
          <a:prstGeom prst="rect">
            <a:avLst/>
          </a:prstGeom>
        </p:spPr>
        <p:txBody>
          <a:bodyPr vert="horz" lIns="91440" tIns="45720" rIns="91440" bIns="45720" rtlCol="0" anchor="t">
            <a:noAutofit/>
          </a:bodyPr>
          <a:lstStyle>
            <a:lvl1pPr marL="342900" indent="-342900" algn="l" defTabSz="914400" rtl="0" eaLnBrk="1" latinLnBrk="0" hangingPunct="1">
              <a:lnSpc>
                <a:spcPct val="90000"/>
              </a:lnSpc>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lnSpc>
                <a:spcPct val="90000"/>
              </a:lnSpc>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ct val="20000"/>
              </a:spcBef>
              <a:buFont typeface="Arial" pitchFamily="34" charset="0"/>
              <a:buChar char="•"/>
              <a:defRPr sz="2000" kern="1200">
                <a:solidFill>
                  <a:schemeClr val="tx1"/>
                </a:solidFill>
                <a:latin typeface="+mn-lt"/>
                <a:ea typeface="+mn-ea"/>
                <a:cs typeface="+mn-cs"/>
              </a:defRPr>
            </a:lvl9pPr>
          </a:lstStyle>
          <a:p>
            <a:r>
              <a:rPr lang="en-GB" sz="2400" dirty="0">
                <a:solidFill>
                  <a:schemeClr val="bg1"/>
                </a:solidFill>
                <a:latin typeface="Lato"/>
                <a:ea typeface="Lato"/>
                <a:cs typeface="Lato"/>
              </a:rPr>
              <a:t>First point of contact for ALL BUCS enquiries (bucs@essex.ac.uk)</a:t>
            </a:r>
            <a:endParaRPr lang="en-US" sz="2400" dirty="0">
              <a:solidFill>
                <a:schemeClr val="bg1"/>
              </a:solidFill>
              <a:latin typeface="Lato"/>
              <a:ea typeface="Lato"/>
              <a:cs typeface="Lato"/>
            </a:endParaRPr>
          </a:p>
          <a:p>
            <a:r>
              <a:rPr lang="en-GB" sz="2400" dirty="0">
                <a:solidFill>
                  <a:schemeClr val="bg1"/>
                </a:solidFill>
                <a:latin typeface="Lato"/>
                <a:ea typeface="Lato"/>
                <a:cs typeface="Lato"/>
              </a:rPr>
              <a:t>Management of BUCS teams and captains</a:t>
            </a:r>
            <a:endParaRPr lang="en-GB" sz="2400">
              <a:solidFill>
                <a:schemeClr val="bg1"/>
              </a:solidFill>
              <a:latin typeface="Lato"/>
              <a:ea typeface="Lato"/>
              <a:cs typeface="Lato"/>
            </a:endParaRPr>
          </a:p>
          <a:p>
            <a:r>
              <a:rPr lang="en-GB" sz="2400" dirty="0">
                <a:solidFill>
                  <a:schemeClr val="bg1"/>
                </a:solidFill>
                <a:latin typeface="Lato"/>
                <a:ea typeface="Lato"/>
                <a:cs typeface="Lato"/>
              </a:rPr>
              <a:t>Admin rights on BUCS Play</a:t>
            </a:r>
            <a:endParaRPr lang="en-GB" sz="2400">
              <a:solidFill>
                <a:schemeClr val="bg1"/>
              </a:solidFill>
              <a:latin typeface="Lato"/>
              <a:ea typeface="Lato"/>
              <a:cs typeface="Lato"/>
            </a:endParaRPr>
          </a:p>
          <a:p>
            <a:r>
              <a:rPr lang="en-GB" sz="2400" dirty="0">
                <a:solidFill>
                  <a:schemeClr val="bg1"/>
                </a:solidFill>
                <a:latin typeface="Lato"/>
                <a:ea typeface="Lato"/>
                <a:cs typeface="Lato"/>
              </a:rPr>
              <a:t>Ensure results have been uploaded (authorised) to BUCS website ASAP</a:t>
            </a:r>
            <a:endParaRPr lang="en-GB" sz="2400">
              <a:solidFill>
                <a:schemeClr val="bg1"/>
              </a:solidFill>
              <a:latin typeface="Lato"/>
              <a:ea typeface="Lato"/>
              <a:cs typeface="Lato"/>
            </a:endParaRPr>
          </a:p>
          <a:p>
            <a:r>
              <a:rPr lang="en-GB" sz="2400" dirty="0">
                <a:solidFill>
                  <a:schemeClr val="bg1"/>
                </a:solidFill>
                <a:latin typeface="Lato"/>
                <a:ea typeface="Lato"/>
                <a:cs typeface="Lato"/>
              </a:rPr>
              <a:t>Competition/Team/Individual entries for BUCS</a:t>
            </a:r>
            <a:endParaRPr lang="en-GB" sz="2400">
              <a:solidFill>
                <a:schemeClr val="bg1"/>
              </a:solidFill>
              <a:latin typeface="Lato"/>
              <a:ea typeface="Lato"/>
              <a:cs typeface="Lato"/>
            </a:endParaRPr>
          </a:p>
          <a:p>
            <a:r>
              <a:rPr lang="en-GB" sz="2400" dirty="0">
                <a:solidFill>
                  <a:schemeClr val="bg1"/>
                </a:solidFill>
                <a:latin typeface="Lato"/>
                <a:ea typeface="Lato"/>
                <a:cs typeface="Lato"/>
              </a:rPr>
              <a:t>Fixture facility bookings/amendments/cancellations</a:t>
            </a:r>
            <a:endParaRPr lang="en-GB" sz="2400">
              <a:solidFill>
                <a:schemeClr val="bg1"/>
              </a:solidFill>
              <a:latin typeface="Lato"/>
              <a:ea typeface="Lato"/>
              <a:cs typeface="Lato"/>
            </a:endParaRPr>
          </a:p>
          <a:p>
            <a:r>
              <a:rPr lang="en-GB" sz="2400" dirty="0">
                <a:solidFill>
                  <a:schemeClr val="bg1"/>
                </a:solidFill>
                <a:latin typeface="Lato"/>
                <a:ea typeface="Lato"/>
                <a:cs typeface="Lato"/>
              </a:rPr>
              <a:t>Transport bookings (Trains, Minibuses &amp; Coaches)</a:t>
            </a:r>
          </a:p>
          <a:p>
            <a:r>
              <a:rPr lang="en-GB" sz="2400" dirty="0">
                <a:solidFill>
                  <a:schemeClr val="bg1"/>
                </a:solidFill>
                <a:latin typeface="Lato"/>
                <a:ea typeface="Lato"/>
                <a:cs typeface="Calibri"/>
              </a:rPr>
              <a:t>Organises YESREF bookings</a:t>
            </a:r>
            <a:endParaRPr lang="en-GB" sz="2400">
              <a:solidFill>
                <a:schemeClr val="bg1"/>
              </a:solidFill>
              <a:latin typeface="Lato"/>
              <a:ea typeface="Lato"/>
              <a:cs typeface="Lato"/>
            </a:endParaRPr>
          </a:p>
          <a:p>
            <a:r>
              <a:rPr lang="en-GB" sz="2400" dirty="0">
                <a:solidFill>
                  <a:schemeClr val="bg1"/>
                </a:solidFill>
                <a:latin typeface="Lato"/>
                <a:ea typeface="Lato"/>
                <a:cs typeface="Lato"/>
              </a:rPr>
              <a:t>First aid arrangement</a:t>
            </a:r>
            <a:endParaRPr lang="en-GB" sz="2400">
              <a:solidFill>
                <a:schemeClr val="bg1"/>
              </a:solidFill>
              <a:latin typeface="Lato"/>
              <a:ea typeface="Lato"/>
              <a:cs typeface="Lato"/>
            </a:endParaRPr>
          </a:p>
          <a:p>
            <a:r>
              <a:rPr lang="en-GB" sz="2400" dirty="0">
                <a:solidFill>
                  <a:schemeClr val="bg1"/>
                </a:solidFill>
                <a:latin typeface="Lato"/>
                <a:ea typeface="Lato"/>
                <a:cs typeface="Lato"/>
              </a:rPr>
              <a:t>Co-ordinates fixtures with opposition</a:t>
            </a:r>
            <a:endParaRPr lang="en-GB" sz="2400">
              <a:solidFill>
                <a:schemeClr val="bg1"/>
              </a:solidFill>
              <a:latin typeface="Lato"/>
              <a:ea typeface="Lato"/>
              <a:cs typeface="Lato"/>
            </a:endParaRPr>
          </a:p>
          <a:p>
            <a:r>
              <a:rPr lang="en-GB" sz="2400" dirty="0">
                <a:solidFill>
                  <a:schemeClr val="bg1"/>
                </a:solidFill>
                <a:latin typeface="Lato"/>
                <a:ea typeface="Lato"/>
                <a:cs typeface="Lato"/>
              </a:rPr>
              <a:t>Send out fixture confirmations</a:t>
            </a:r>
            <a:endParaRPr lang="en-GB" sz="2400">
              <a:solidFill>
                <a:schemeClr val="bg1"/>
              </a:solidFill>
              <a:latin typeface="Lato"/>
              <a:ea typeface="Lato"/>
              <a:cs typeface="Lato"/>
            </a:endParaRPr>
          </a:p>
          <a:p>
            <a:endParaRPr lang="en-GB" dirty="0">
              <a:solidFill>
                <a:schemeClr val="bg1"/>
              </a:solidFill>
              <a:latin typeface="Lato"/>
              <a:ea typeface="Lato"/>
              <a:cs typeface="Lato"/>
            </a:endParaRPr>
          </a:p>
        </p:txBody>
      </p:sp>
      <p:sp>
        <p:nvSpPr>
          <p:cNvPr id="3" name="TextBox 2">
            <a:extLst>
              <a:ext uri="{FF2B5EF4-FFF2-40B4-BE49-F238E27FC236}">
                <a16:creationId xmlns:a16="http://schemas.microsoft.com/office/drawing/2014/main" id="{56C801EA-A3EF-3103-3D5F-B8D31AB10D69}"/>
              </a:ext>
            </a:extLst>
          </p:cNvPr>
          <p:cNvSpPr txBox="1"/>
          <p:nvPr/>
        </p:nvSpPr>
        <p:spPr>
          <a:xfrm>
            <a:off x="2848338" y="510021"/>
            <a:ext cx="6725851" cy="984885"/>
          </a:xfrm>
          <a:prstGeom prst="rect">
            <a:avLst/>
          </a:prstGeom>
          <a:noFill/>
        </p:spPr>
        <p:txBody>
          <a:bodyPr wrap="square" lIns="91440" tIns="45720" rIns="91440" bIns="45720" rtlCol="0" anchor="t">
            <a:spAutoFit/>
          </a:bodyPr>
          <a:lstStyle/>
          <a:p>
            <a:pPr algn="ctr"/>
            <a:r>
              <a:rPr lang="en-US" sz="4000" dirty="0">
                <a:solidFill>
                  <a:schemeClr val="bg1"/>
                </a:solidFill>
                <a:latin typeface="Bebas Neue"/>
              </a:rPr>
              <a:t>BUCS ADMINISTRATOR ROLE (aka BUCS IA)</a:t>
            </a:r>
            <a:endParaRPr lang="en-US">
              <a:solidFill>
                <a:schemeClr val="bg1"/>
              </a:solidFill>
              <a:latin typeface="Bebas Neue"/>
            </a:endParaRPr>
          </a:p>
          <a:p>
            <a:endParaRPr lang="en-GB" i="1" dirty="0">
              <a:latin typeface="Bebas Neue"/>
            </a:endParaRPr>
          </a:p>
        </p:txBody>
      </p:sp>
    </p:spTree>
    <p:extLst>
      <p:ext uri="{BB962C8B-B14F-4D97-AF65-F5344CB8AC3E}">
        <p14:creationId xmlns:p14="http://schemas.microsoft.com/office/powerpoint/2010/main" val="31321744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red background with a curved edge">
            <a:extLst>
              <a:ext uri="{FF2B5EF4-FFF2-40B4-BE49-F238E27FC236}">
                <a16:creationId xmlns:a16="http://schemas.microsoft.com/office/drawing/2014/main" id="{3CD9830A-22A3-541E-64AB-7D3C91EF80FE}"/>
              </a:ext>
            </a:extLst>
          </p:cNvPr>
          <p:cNvPicPr>
            <a:picLocks noGrp="1" noChangeAspect="1"/>
          </p:cNvPicPr>
          <p:nvPr>
            <p:ph idx="1"/>
          </p:nvPr>
        </p:nvPicPr>
        <p:blipFill>
          <a:blip r:embed="rId2"/>
          <a:stretch>
            <a:fillRect/>
          </a:stretch>
        </p:blipFill>
        <p:spPr>
          <a:xfrm>
            <a:off x="5748" y="1822"/>
            <a:ext cx="12180501" cy="6862189"/>
          </a:xfrm>
        </p:spPr>
      </p:pic>
      <p:pic>
        <p:nvPicPr>
          <p:cNvPr id="5" name="Picture 4" descr="A black shield with white text&#10;&#10;Description automatically generated">
            <a:extLst>
              <a:ext uri="{FF2B5EF4-FFF2-40B4-BE49-F238E27FC236}">
                <a16:creationId xmlns:a16="http://schemas.microsoft.com/office/drawing/2014/main" id="{06E19077-5D11-69C2-398D-0F779439D1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72" y="141799"/>
            <a:ext cx="1491192" cy="1491192"/>
          </a:xfrm>
          <a:prstGeom prst="rect">
            <a:avLst/>
          </a:prstGeom>
        </p:spPr>
      </p:pic>
      <p:pic>
        <p:nvPicPr>
          <p:cNvPr id="7" name="Picture 6">
            <a:extLst>
              <a:ext uri="{FF2B5EF4-FFF2-40B4-BE49-F238E27FC236}">
                <a16:creationId xmlns:a16="http://schemas.microsoft.com/office/drawing/2014/main" id="{BEC343FE-8314-8BDB-5A85-E0928A8173E0}"/>
              </a:ext>
            </a:extLst>
          </p:cNvPr>
          <p:cNvPicPr>
            <a:picLocks noChangeAspect="1"/>
          </p:cNvPicPr>
          <p:nvPr/>
        </p:nvPicPr>
        <p:blipFill>
          <a:blip r:embed="rId4"/>
          <a:stretch>
            <a:fillRect/>
          </a:stretch>
        </p:blipFill>
        <p:spPr>
          <a:xfrm>
            <a:off x="10674012" y="139908"/>
            <a:ext cx="1362075" cy="457200"/>
          </a:xfrm>
          <a:prstGeom prst="rect">
            <a:avLst/>
          </a:prstGeom>
        </p:spPr>
      </p:pic>
      <p:sp>
        <p:nvSpPr>
          <p:cNvPr id="4" name="Title 3">
            <a:extLst>
              <a:ext uri="{FF2B5EF4-FFF2-40B4-BE49-F238E27FC236}">
                <a16:creationId xmlns:a16="http://schemas.microsoft.com/office/drawing/2014/main" id="{F6B8F8DB-192F-3028-80BF-66FC93F11222}"/>
              </a:ext>
            </a:extLst>
          </p:cNvPr>
          <p:cNvSpPr>
            <a:spLocks noGrp="1"/>
          </p:cNvSpPr>
          <p:nvPr>
            <p:ph type="title"/>
          </p:nvPr>
        </p:nvSpPr>
        <p:spPr/>
        <p:txBody>
          <a:bodyPr/>
          <a:lstStyle/>
          <a:p>
            <a:pPr algn="ctr"/>
            <a:r>
              <a:rPr lang="en-GB" dirty="0">
                <a:solidFill>
                  <a:schemeClr val="bg1"/>
                </a:solidFill>
                <a:latin typeface="Bebas Neue"/>
                <a:cs typeface="Calibri Light"/>
              </a:rPr>
              <a:t>WHAT IS BUCS PLAY?</a:t>
            </a:r>
          </a:p>
        </p:txBody>
      </p:sp>
      <p:pic>
        <p:nvPicPr>
          <p:cNvPr id="2" name="Picture 1" descr="A black and white screen with white text&#10;&#10;Description automatically generated">
            <a:extLst>
              <a:ext uri="{FF2B5EF4-FFF2-40B4-BE49-F238E27FC236}">
                <a16:creationId xmlns:a16="http://schemas.microsoft.com/office/drawing/2014/main" id="{698D83D8-AFAD-D40A-6B07-8EFC0786B3F4}"/>
              </a:ext>
            </a:extLst>
          </p:cNvPr>
          <p:cNvPicPr>
            <a:picLocks noChangeAspect="1"/>
          </p:cNvPicPr>
          <p:nvPr/>
        </p:nvPicPr>
        <p:blipFill>
          <a:blip r:embed="rId5"/>
          <a:stretch>
            <a:fillRect/>
          </a:stretch>
        </p:blipFill>
        <p:spPr>
          <a:xfrm>
            <a:off x="652072" y="2037342"/>
            <a:ext cx="9538740" cy="3770167"/>
          </a:xfrm>
          <a:prstGeom prst="rect">
            <a:avLst/>
          </a:prstGeom>
        </p:spPr>
      </p:pic>
    </p:spTree>
    <p:extLst>
      <p:ext uri="{BB962C8B-B14F-4D97-AF65-F5344CB8AC3E}">
        <p14:creationId xmlns:p14="http://schemas.microsoft.com/office/powerpoint/2010/main" val="16865159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red background with a curved edge">
            <a:extLst>
              <a:ext uri="{FF2B5EF4-FFF2-40B4-BE49-F238E27FC236}">
                <a16:creationId xmlns:a16="http://schemas.microsoft.com/office/drawing/2014/main" id="{3CD9830A-22A3-541E-64AB-7D3C91EF80FE}"/>
              </a:ext>
            </a:extLst>
          </p:cNvPr>
          <p:cNvPicPr>
            <a:picLocks noGrp="1" noChangeAspect="1"/>
          </p:cNvPicPr>
          <p:nvPr>
            <p:ph idx="1"/>
          </p:nvPr>
        </p:nvPicPr>
        <p:blipFill>
          <a:blip r:embed="rId2"/>
          <a:stretch>
            <a:fillRect/>
          </a:stretch>
        </p:blipFill>
        <p:spPr>
          <a:xfrm>
            <a:off x="-81695" y="1822"/>
            <a:ext cx="12180501" cy="6862189"/>
          </a:xfrm>
        </p:spPr>
      </p:pic>
      <p:pic>
        <p:nvPicPr>
          <p:cNvPr id="5" name="Picture 4" descr="A black shield with white text&#10;&#10;Description automatically generated">
            <a:extLst>
              <a:ext uri="{FF2B5EF4-FFF2-40B4-BE49-F238E27FC236}">
                <a16:creationId xmlns:a16="http://schemas.microsoft.com/office/drawing/2014/main" id="{06E19077-5D11-69C2-398D-0F779439D1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72" y="141799"/>
            <a:ext cx="1491192" cy="1491192"/>
          </a:xfrm>
          <a:prstGeom prst="rect">
            <a:avLst/>
          </a:prstGeom>
        </p:spPr>
      </p:pic>
      <p:pic>
        <p:nvPicPr>
          <p:cNvPr id="7" name="Picture 6">
            <a:extLst>
              <a:ext uri="{FF2B5EF4-FFF2-40B4-BE49-F238E27FC236}">
                <a16:creationId xmlns:a16="http://schemas.microsoft.com/office/drawing/2014/main" id="{BEC343FE-8314-8BDB-5A85-E0928A8173E0}"/>
              </a:ext>
            </a:extLst>
          </p:cNvPr>
          <p:cNvPicPr>
            <a:picLocks noChangeAspect="1"/>
          </p:cNvPicPr>
          <p:nvPr/>
        </p:nvPicPr>
        <p:blipFill>
          <a:blip r:embed="rId4"/>
          <a:stretch>
            <a:fillRect/>
          </a:stretch>
        </p:blipFill>
        <p:spPr>
          <a:xfrm>
            <a:off x="10674012" y="139908"/>
            <a:ext cx="1362075" cy="457200"/>
          </a:xfrm>
          <a:prstGeom prst="rect">
            <a:avLst/>
          </a:prstGeom>
        </p:spPr>
      </p:pic>
      <p:sp>
        <p:nvSpPr>
          <p:cNvPr id="4" name="Title 3">
            <a:extLst>
              <a:ext uri="{FF2B5EF4-FFF2-40B4-BE49-F238E27FC236}">
                <a16:creationId xmlns:a16="http://schemas.microsoft.com/office/drawing/2014/main" id="{F6B8F8DB-192F-3028-80BF-66FC93F11222}"/>
              </a:ext>
            </a:extLst>
          </p:cNvPr>
          <p:cNvSpPr>
            <a:spLocks noGrp="1"/>
          </p:cNvSpPr>
          <p:nvPr>
            <p:ph type="title"/>
          </p:nvPr>
        </p:nvSpPr>
        <p:spPr>
          <a:xfrm>
            <a:off x="1346200" y="304649"/>
            <a:ext cx="10515600" cy="1325563"/>
          </a:xfrm>
        </p:spPr>
        <p:txBody>
          <a:bodyPr/>
          <a:lstStyle/>
          <a:p>
            <a:pPr algn="ctr"/>
            <a:r>
              <a:rPr lang="en-GB" dirty="0">
                <a:solidFill>
                  <a:schemeClr val="bg1"/>
                </a:solidFill>
                <a:latin typeface="Bebas Neue"/>
                <a:cs typeface="Calibri Light"/>
              </a:rPr>
              <a:t>LEVELS OF ACCESS WITHIN BUCSPLAY</a:t>
            </a:r>
          </a:p>
        </p:txBody>
      </p:sp>
      <p:sp>
        <p:nvSpPr>
          <p:cNvPr id="2" name="TextBox 1">
            <a:extLst>
              <a:ext uri="{FF2B5EF4-FFF2-40B4-BE49-F238E27FC236}">
                <a16:creationId xmlns:a16="http://schemas.microsoft.com/office/drawing/2014/main" id="{63BCB78F-86A8-64BD-D41C-6459C561D393}"/>
              </a:ext>
            </a:extLst>
          </p:cNvPr>
          <p:cNvSpPr txBox="1"/>
          <p:nvPr/>
        </p:nvSpPr>
        <p:spPr>
          <a:xfrm>
            <a:off x="858761" y="1898952"/>
            <a:ext cx="10704285"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solidFill>
                  <a:srgbClr val="FFFFFF"/>
                </a:solidFill>
                <a:latin typeface="Lato"/>
                <a:ea typeface="+mj-lt"/>
                <a:cs typeface="Calibri"/>
              </a:rPr>
              <a:t>There are four main role types:</a:t>
            </a:r>
          </a:p>
          <a:p>
            <a:pPr marL="342900" indent="-342900">
              <a:buAutoNum type="arabicPeriod"/>
            </a:pPr>
            <a:r>
              <a:rPr lang="en-GB" sz="2800" dirty="0">
                <a:solidFill>
                  <a:srgbClr val="FFFFFF"/>
                </a:solidFill>
                <a:latin typeface="Lato"/>
                <a:ea typeface="+mj-lt"/>
                <a:cs typeface="Calibri"/>
              </a:rPr>
              <a:t>Admins sit at the top of the access chain (BUCS Staff).</a:t>
            </a:r>
          </a:p>
          <a:p>
            <a:pPr marL="342900" indent="-342900">
              <a:buAutoNum type="arabicPeriod"/>
            </a:pPr>
            <a:r>
              <a:rPr lang="en-GB" sz="2800" dirty="0">
                <a:solidFill>
                  <a:srgbClr val="FFFFFF"/>
                </a:solidFill>
                <a:latin typeface="Lato"/>
                <a:ea typeface="+mj-lt"/>
                <a:cs typeface="Calibri"/>
              </a:rPr>
              <a:t>Institution Administrators – have control over institution.</a:t>
            </a:r>
          </a:p>
          <a:p>
            <a:pPr marL="342900" indent="-342900">
              <a:buAutoNum type="arabicPeriod"/>
            </a:pPr>
            <a:r>
              <a:rPr lang="en-GB" sz="2800" dirty="0">
                <a:solidFill>
                  <a:srgbClr val="FFFFFF"/>
                </a:solidFill>
                <a:latin typeface="Lato"/>
                <a:ea typeface="+mj-lt"/>
                <a:cs typeface="Calibri"/>
              </a:rPr>
              <a:t>Captains/Coaches/Managers – have administrative control over a team (or multiple teams).</a:t>
            </a:r>
          </a:p>
          <a:p>
            <a:pPr marL="342900" indent="-342900">
              <a:buAutoNum type="arabicPeriod"/>
            </a:pPr>
            <a:r>
              <a:rPr lang="en-GB" sz="2800" dirty="0">
                <a:solidFill>
                  <a:srgbClr val="FFFFFF"/>
                </a:solidFill>
                <a:latin typeface="Lato"/>
                <a:ea typeface="+mj-lt"/>
                <a:cs typeface="Calibri"/>
              </a:rPr>
              <a:t>Members are all other BUCS Play users without any administrative access (e.g. participants and supporters).</a:t>
            </a:r>
          </a:p>
          <a:p>
            <a:pPr marL="342900" indent="-342900">
              <a:buAutoNum type="arabicPeriod"/>
            </a:pPr>
            <a:endParaRPr lang="en-GB" sz="2800" dirty="0">
              <a:solidFill>
                <a:srgbClr val="FFFFFF"/>
              </a:solidFill>
              <a:latin typeface="Lato"/>
              <a:ea typeface="+mj-lt"/>
              <a:cs typeface="Calibri"/>
            </a:endParaRPr>
          </a:p>
          <a:p>
            <a:r>
              <a:rPr lang="en-GB" sz="2800" dirty="0">
                <a:solidFill>
                  <a:srgbClr val="FFFFFF"/>
                </a:solidFill>
                <a:latin typeface="Lato"/>
                <a:ea typeface="+mj-lt"/>
                <a:cs typeface="Calibri"/>
              </a:rPr>
              <a:t>For more information on what tasks each role can complete, </a:t>
            </a:r>
            <a:r>
              <a:rPr lang="en-GB" sz="2800" dirty="0">
                <a:solidFill>
                  <a:srgbClr val="FFFFFF"/>
                </a:solidFill>
                <a:latin typeface="Lato"/>
                <a:ea typeface="+mj-lt"/>
                <a:cs typeface="Calibri"/>
                <a:hlinkClick r:id="rId5">
                  <a:extLst>
                    <a:ext uri="{A12FA001-AC4F-418D-AE19-62706E023703}">
                      <ahyp:hlinkClr xmlns:ahyp="http://schemas.microsoft.com/office/drawing/2018/hyperlinkcolor" val="tx"/>
                    </a:ext>
                  </a:extLst>
                </a:hlinkClick>
              </a:rPr>
              <a:t>click here</a:t>
            </a:r>
            <a:endParaRPr lang="en-GB" sz="2800">
              <a:solidFill>
                <a:srgbClr val="FFFFFF"/>
              </a:solidFill>
              <a:latin typeface="Lato"/>
              <a:ea typeface="+mj-lt"/>
              <a:cs typeface="Calibri"/>
            </a:endParaRPr>
          </a:p>
        </p:txBody>
      </p:sp>
    </p:spTree>
    <p:extLst>
      <p:ext uri="{BB962C8B-B14F-4D97-AF65-F5344CB8AC3E}">
        <p14:creationId xmlns:p14="http://schemas.microsoft.com/office/powerpoint/2010/main" val="11283202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red background with a curved edge">
            <a:extLst>
              <a:ext uri="{FF2B5EF4-FFF2-40B4-BE49-F238E27FC236}">
                <a16:creationId xmlns:a16="http://schemas.microsoft.com/office/drawing/2014/main" id="{3CD9830A-22A3-541E-64AB-7D3C91EF80FE}"/>
              </a:ext>
            </a:extLst>
          </p:cNvPr>
          <p:cNvPicPr>
            <a:picLocks noGrp="1" noChangeAspect="1"/>
          </p:cNvPicPr>
          <p:nvPr>
            <p:ph idx="1"/>
          </p:nvPr>
        </p:nvPicPr>
        <p:blipFill>
          <a:blip r:embed="rId2"/>
          <a:stretch>
            <a:fillRect/>
          </a:stretch>
        </p:blipFill>
        <p:spPr>
          <a:xfrm>
            <a:off x="5748" y="1822"/>
            <a:ext cx="12180501" cy="6862189"/>
          </a:xfrm>
        </p:spPr>
      </p:pic>
      <p:pic>
        <p:nvPicPr>
          <p:cNvPr id="5" name="Picture 4" descr="A black shield with white text&#10;&#10;Description automatically generated">
            <a:extLst>
              <a:ext uri="{FF2B5EF4-FFF2-40B4-BE49-F238E27FC236}">
                <a16:creationId xmlns:a16="http://schemas.microsoft.com/office/drawing/2014/main" id="{06E19077-5D11-69C2-398D-0F779439D1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72" y="141799"/>
            <a:ext cx="1491192" cy="1491192"/>
          </a:xfrm>
          <a:prstGeom prst="rect">
            <a:avLst/>
          </a:prstGeom>
        </p:spPr>
      </p:pic>
      <p:pic>
        <p:nvPicPr>
          <p:cNvPr id="7" name="Picture 6">
            <a:extLst>
              <a:ext uri="{FF2B5EF4-FFF2-40B4-BE49-F238E27FC236}">
                <a16:creationId xmlns:a16="http://schemas.microsoft.com/office/drawing/2014/main" id="{BEC343FE-8314-8BDB-5A85-E0928A8173E0}"/>
              </a:ext>
            </a:extLst>
          </p:cNvPr>
          <p:cNvPicPr>
            <a:picLocks noChangeAspect="1"/>
          </p:cNvPicPr>
          <p:nvPr/>
        </p:nvPicPr>
        <p:blipFill>
          <a:blip r:embed="rId4"/>
          <a:stretch>
            <a:fillRect/>
          </a:stretch>
        </p:blipFill>
        <p:spPr>
          <a:xfrm>
            <a:off x="10674012" y="139908"/>
            <a:ext cx="1362075" cy="457200"/>
          </a:xfrm>
          <a:prstGeom prst="rect">
            <a:avLst/>
          </a:prstGeom>
        </p:spPr>
      </p:pic>
      <p:sp>
        <p:nvSpPr>
          <p:cNvPr id="10" name="Content Placeholder 2">
            <a:extLst>
              <a:ext uri="{FF2B5EF4-FFF2-40B4-BE49-F238E27FC236}">
                <a16:creationId xmlns:a16="http://schemas.microsoft.com/office/drawing/2014/main" id="{B555ECEE-57EE-CD33-4DD4-33D40520A5FD}"/>
              </a:ext>
            </a:extLst>
          </p:cNvPr>
          <p:cNvSpPr txBox="1">
            <a:spLocks/>
          </p:cNvSpPr>
          <p:nvPr/>
        </p:nvSpPr>
        <p:spPr>
          <a:xfrm>
            <a:off x="356346" y="2065401"/>
            <a:ext cx="10515600" cy="4970352"/>
          </a:xfrm>
          <a:prstGeom prst="rect">
            <a:avLst/>
          </a:prstGeom>
        </p:spPr>
        <p:txBody>
          <a:bodyPr vert="horz" lIns="91440" tIns="45720" rIns="91440" bIns="45720" rtlCol="0" anchor="t">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3000" dirty="0">
              <a:solidFill>
                <a:schemeClr val="bg1"/>
              </a:solidFill>
              <a:latin typeface="Lato"/>
              <a:ea typeface="Lato"/>
              <a:cs typeface="Lato"/>
            </a:endParaRPr>
          </a:p>
          <a:p>
            <a:pPr marL="285750" indent="-285750"/>
            <a:r>
              <a:rPr lang="en-US" sz="3000" dirty="0">
                <a:solidFill>
                  <a:schemeClr val="bg1"/>
                </a:solidFill>
                <a:latin typeface="Lato"/>
                <a:ea typeface="Lato"/>
                <a:cs typeface="Lato"/>
              </a:rPr>
              <a:t>Main point of contact with Essex BUCS administrators</a:t>
            </a:r>
          </a:p>
          <a:p>
            <a:pPr marL="285750" indent="-285750"/>
            <a:r>
              <a:rPr lang="en-US" sz="3000" dirty="0">
                <a:solidFill>
                  <a:schemeClr val="bg1"/>
                </a:solidFill>
                <a:latin typeface="Lato"/>
                <a:ea typeface="Lato"/>
                <a:cs typeface="Lato"/>
              </a:rPr>
              <a:t>Make sure all players are signed up to BUCS Play before the 1</a:t>
            </a:r>
            <a:r>
              <a:rPr lang="en-US" sz="3000" baseline="30000" dirty="0">
                <a:solidFill>
                  <a:schemeClr val="bg1"/>
                </a:solidFill>
                <a:latin typeface="Lato"/>
                <a:ea typeface="Lato"/>
                <a:cs typeface="Lato"/>
              </a:rPr>
              <a:t>st</a:t>
            </a:r>
            <a:r>
              <a:rPr lang="en-US" sz="3000" dirty="0">
                <a:solidFill>
                  <a:schemeClr val="bg1"/>
                </a:solidFill>
                <a:latin typeface="Lato"/>
                <a:ea typeface="Lato"/>
                <a:cs typeface="Lato"/>
              </a:rPr>
              <a:t> match.</a:t>
            </a:r>
            <a:endParaRPr lang="en-GB" sz="3000">
              <a:solidFill>
                <a:schemeClr val="bg1"/>
              </a:solidFill>
              <a:latin typeface="Lato"/>
              <a:ea typeface="Lato"/>
              <a:cs typeface="Lato"/>
            </a:endParaRPr>
          </a:p>
          <a:p>
            <a:pPr marL="285750" indent="-285750"/>
            <a:r>
              <a:rPr lang="en-GB" sz="3000" dirty="0">
                <a:solidFill>
                  <a:schemeClr val="bg1"/>
                </a:solidFill>
                <a:latin typeface="Lato"/>
                <a:ea typeface="Lato"/>
                <a:cs typeface="Lato"/>
              </a:rPr>
              <a:t>Ensure officials are booked for each match (check with us on </a:t>
            </a:r>
            <a:r>
              <a:rPr lang="en-GB" sz="3000" dirty="0" err="1">
                <a:solidFill>
                  <a:schemeClr val="bg1"/>
                </a:solidFill>
                <a:latin typeface="Lato"/>
                <a:ea typeface="Lato"/>
                <a:cs typeface="Lato"/>
              </a:rPr>
              <a:t>YesRef</a:t>
            </a:r>
            <a:r>
              <a:rPr lang="en-GB" sz="3000" dirty="0">
                <a:solidFill>
                  <a:schemeClr val="bg1"/>
                </a:solidFill>
                <a:latin typeface="Lato"/>
                <a:ea typeface="Lato"/>
                <a:cs typeface="Lato"/>
              </a:rPr>
              <a:t> appointments)</a:t>
            </a:r>
          </a:p>
          <a:p>
            <a:pPr marL="285750" indent="-285750"/>
            <a:r>
              <a:rPr lang="en-GB" sz="3000" dirty="0">
                <a:solidFill>
                  <a:schemeClr val="bg1"/>
                </a:solidFill>
                <a:latin typeface="Lato"/>
                <a:ea typeface="Lato"/>
                <a:cs typeface="Lato"/>
              </a:rPr>
              <a:t>Arrange payment with officials (invoice) - only if not through </a:t>
            </a:r>
            <a:r>
              <a:rPr lang="en-GB" sz="3000" dirty="0" err="1">
                <a:solidFill>
                  <a:schemeClr val="bg1"/>
                </a:solidFill>
                <a:latin typeface="Lato"/>
                <a:ea typeface="Lato"/>
                <a:cs typeface="Lato"/>
              </a:rPr>
              <a:t>YesRef</a:t>
            </a:r>
            <a:endParaRPr lang="en-GB" sz="3000">
              <a:solidFill>
                <a:schemeClr val="bg1"/>
              </a:solidFill>
              <a:latin typeface="Lato"/>
              <a:ea typeface="Lato"/>
              <a:cs typeface="Lato"/>
            </a:endParaRPr>
          </a:p>
          <a:p>
            <a:pPr marL="285750" indent="-285750"/>
            <a:r>
              <a:rPr lang="en-US" sz="3000" dirty="0">
                <a:solidFill>
                  <a:schemeClr val="bg1"/>
                </a:solidFill>
                <a:latin typeface="Lato"/>
                <a:ea typeface="Lato"/>
                <a:cs typeface="Lato"/>
              </a:rPr>
              <a:t>Liaise with the office on transport</a:t>
            </a:r>
            <a:endParaRPr lang="en-GB" sz="3000" dirty="0">
              <a:solidFill>
                <a:schemeClr val="bg1"/>
              </a:solidFill>
              <a:latin typeface="Lato"/>
              <a:ea typeface="Lato"/>
              <a:cs typeface="Lato"/>
            </a:endParaRPr>
          </a:p>
          <a:p>
            <a:pPr marL="285750" indent="-285750"/>
            <a:r>
              <a:rPr lang="en-GB" sz="3000" dirty="0">
                <a:solidFill>
                  <a:schemeClr val="bg1"/>
                </a:solidFill>
                <a:latin typeface="Lato"/>
                <a:ea typeface="Lato"/>
                <a:cs typeface="Lato"/>
              </a:rPr>
              <a:t>Make sure we have a full team for each fixture (help the coach with team selections)</a:t>
            </a:r>
          </a:p>
          <a:p>
            <a:pPr marL="285750" indent="-285750"/>
            <a:r>
              <a:rPr lang="en-GB" sz="3000" dirty="0">
                <a:solidFill>
                  <a:schemeClr val="bg1"/>
                </a:solidFill>
                <a:latin typeface="Lato"/>
                <a:ea typeface="Lato"/>
                <a:cs typeface="Lato"/>
              </a:rPr>
              <a:t>Update the team sheet prior to each match</a:t>
            </a:r>
          </a:p>
          <a:p>
            <a:pPr marL="285750" indent="-285750"/>
            <a:r>
              <a:rPr lang="en-GB" sz="3000" dirty="0">
                <a:solidFill>
                  <a:schemeClr val="bg1"/>
                </a:solidFill>
                <a:latin typeface="Lato"/>
                <a:ea typeface="Lato"/>
                <a:cs typeface="Lato"/>
              </a:rPr>
              <a:t>Approving or disputing opposition team sheets</a:t>
            </a:r>
          </a:p>
          <a:p>
            <a:pPr marL="285750" indent="-285750"/>
            <a:r>
              <a:rPr lang="en-GB" sz="3000" dirty="0">
                <a:solidFill>
                  <a:schemeClr val="bg1"/>
                </a:solidFill>
                <a:latin typeface="Lato"/>
                <a:ea typeface="Lato"/>
                <a:cs typeface="Lato"/>
              </a:rPr>
              <a:t>Enter the scores after the match </a:t>
            </a:r>
          </a:p>
          <a:p>
            <a:pPr marL="285750" indent="-285750"/>
            <a:r>
              <a:rPr lang="en-GB" sz="3000" dirty="0">
                <a:solidFill>
                  <a:schemeClr val="bg1"/>
                </a:solidFill>
                <a:latin typeface="Lato"/>
                <a:ea typeface="Lato"/>
                <a:cs typeface="Lato"/>
              </a:rPr>
              <a:t>Make sure all rules and regulations are adhered to.</a:t>
            </a:r>
          </a:p>
          <a:p>
            <a:pPr marL="285750" indent="-285750"/>
            <a:r>
              <a:rPr lang="en-GB" sz="3000" dirty="0">
                <a:solidFill>
                  <a:schemeClr val="bg1"/>
                </a:solidFill>
                <a:latin typeface="Lato"/>
                <a:ea typeface="Lato"/>
                <a:cs typeface="Lato"/>
              </a:rPr>
              <a:t>Alert BUCS Administrators (bucs@essex.ac.uk) if there are any problems ASAP</a:t>
            </a:r>
            <a:endParaRPr lang="en-GB" sz="3100">
              <a:solidFill>
                <a:schemeClr val="bg1"/>
              </a:solidFill>
              <a:latin typeface="Lato"/>
              <a:ea typeface="Lato"/>
              <a:cs typeface="Lato"/>
            </a:endParaRPr>
          </a:p>
          <a:p>
            <a:pPr marL="285750" indent="-285750"/>
            <a:r>
              <a:rPr lang="en-GB" sz="3100" dirty="0">
                <a:solidFill>
                  <a:schemeClr val="bg1"/>
                </a:solidFill>
                <a:latin typeface="Lato"/>
                <a:ea typeface="Lato"/>
                <a:cs typeface="Lato"/>
              </a:rPr>
              <a:t>Agree and Sign </a:t>
            </a:r>
            <a:r>
              <a:rPr lang="en-GB" sz="3100" dirty="0">
                <a:solidFill>
                  <a:schemeClr val="bg1"/>
                </a:solidFill>
                <a:latin typeface="Lato"/>
                <a:ea typeface="Lato"/>
                <a:cs typeface="Lato"/>
                <a:hlinkClick r:id="rId5">
                  <a:extLst>
                    <a:ext uri="{A12FA001-AC4F-418D-AE19-62706E023703}">
                      <ahyp:hlinkClr xmlns:ahyp="http://schemas.microsoft.com/office/drawing/2018/hyperlinkcolor" val="tx"/>
                    </a:ext>
                  </a:extLst>
                </a:hlinkClick>
              </a:rPr>
              <a:t>Captains Agreement Form</a:t>
            </a:r>
            <a:br>
              <a:rPr lang="en-GB" sz="3100" dirty="0">
                <a:latin typeface="Lato"/>
              </a:rPr>
            </a:br>
            <a:endParaRPr lang="en-GB" sz="3100">
              <a:solidFill>
                <a:schemeClr val="bg1"/>
              </a:solidFill>
              <a:latin typeface="Lato"/>
              <a:ea typeface="Lato"/>
              <a:cs typeface="Calibri"/>
            </a:endParaRPr>
          </a:p>
        </p:txBody>
      </p:sp>
      <p:sp>
        <p:nvSpPr>
          <p:cNvPr id="12" name="Title 1">
            <a:extLst>
              <a:ext uri="{FF2B5EF4-FFF2-40B4-BE49-F238E27FC236}">
                <a16:creationId xmlns:a16="http://schemas.microsoft.com/office/drawing/2014/main" id="{44B81146-EEC2-40F5-B81A-E78E2E2BE4AA}"/>
              </a:ext>
            </a:extLst>
          </p:cNvPr>
          <p:cNvSpPr txBox="1">
            <a:spLocks/>
          </p:cNvSpPr>
          <p:nvPr/>
        </p:nvSpPr>
        <p:spPr>
          <a:xfrm>
            <a:off x="838200" y="42190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6600" b="1" dirty="0">
              <a:solidFill>
                <a:schemeClr val="bg1"/>
              </a:solidFill>
              <a:latin typeface="Aharoni" panose="02010803020104030203" pitchFamily="2" charset="-79"/>
              <a:cs typeface="Aharoni" panose="02010803020104030203" pitchFamily="2" charset="-79"/>
            </a:endParaRPr>
          </a:p>
        </p:txBody>
      </p:sp>
      <p:sp>
        <p:nvSpPr>
          <p:cNvPr id="14" name="TextBox 13">
            <a:extLst>
              <a:ext uri="{FF2B5EF4-FFF2-40B4-BE49-F238E27FC236}">
                <a16:creationId xmlns:a16="http://schemas.microsoft.com/office/drawing/2014/main" id="{D7F2D4B5-9FFC-508A-EA85-3BC9922CBF05}"/>
              </a:ext>
            </a:extLst>
          </p:cNvPr>
          <p:cNvSpPr txBox="1"/>
          <p:nvPr/>
        </p:nvSpPr>
        <p:spPr>
          <a:xfrm>
            <a:off x="3132666" y="515256"/>
            <a:ext cx="6373284" cy="984885"/>
          </a:xfrm>
          <a:prstGeom prst="rect">
            <a:avLst/>
          </a:prstGeom>
          <a:noFill/>
        </p:spPr>
        <p:txBody>
          <a:bodyPr wrap="square" lIns="91440" tIns="45720" rIns="91440" bIns="45720" rtlCol="0" anchor="t">
            <a:spAutoFit/>
          </a:bodyPr>
          <a:lstStyle/>
          <a:p>
            <a:r>
              <a:rPr lang="en-US" sz="4000" dirty="0">
                <a:solidFill>
                  <a:schemeClr val="bg1"/>
                </a:solidFill>
                <a:latin typeface="Bebas Neue"/>
              </a:rPr>
              <a:t>CAPTAINS RESPONSIBILITIES</a:t>
            </a:r>
          </a:p>
          <a:p>
            <a:endParaRPr lang="en-GB" dirty="0">
              <a:latin typeface="Bebas Neue"/>
            </a:endParaRPr>
          </a:p>
        </p:txBody>
      </p:sp>
      <p:sp>
        <p:nvSpPr>
          <p:cNvPr id="2" name="TextBox 1">
            <a:extLst>
              <a:ext uri="{FF2B5EF4-FFF2-40B4-BE49-F238E27FC236}">
                <a16:creationId xmlns:a16="http://schemas.microsoft.com/office/drawing/2014/main" id="{1B841FF3-9092-B1F2-C4D2-707341B2B7D3}"/>
              </a:ext>
            </a:extLst>
          </p:cNvPr>
          <p:cNvSpPr txBox="1"/>
          <p:nvPr/>
        </p:nvSpPr>
        <p:spPr>
          <a:xfrm>
            <a:off x="1472339" y="1394847"/>
            <a:ext cx="975101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i="1" dirty="0">
                <a:solidFill>
                  <a:schemeClr val="bg1"/>
                </a:solidFill>
                <a:latin typeface="Segoe UI"/>
                <a:cs typeface="Segoe UI"/>
              </a:rPr>
              <a:t>A Captain is defined as </a:t>
            </a:r>
            <a:r>
              <a:rPr lang="en-GB" sz="1600" i="1" dirty="0">
                <a:solidFill>
                  <a:schemeClr val="bg1"/>
                </a:solidFill>
                <a:latin typeface="Segoe UI"/>
                <a:cs typeface="Segoe UI"/>
              </a:rPr>
              <a:t>an Individual who is responsible for the management of their team and for the   selection of their players for fixtures. As well as a student, this could be a coach or manager.</a:t>
            </a:r>
            <a:endParaRPr lang="en-US" sz="1600" i="1" dirty="0">
              <a:solidFill>
                <a:schemeClr val="bg1"/>
              </a:solidFill>
              <a:latin typeface="Segoe UI"/>
              <a:cs typeface="Segoe UI"/>
            </a:endParaRPr>
          </a:p>
        </p:txBody>
      </p:sp>
    </p:spTree>
    <p:extLst>
      <p:ext uri="{BB962C8B-B14F-4D97-AF65-F5344CB8AC3E}">
        <p14:creationId xmlns:p14="http://schemas.microsoft.com/office/powerpoint/2010/main" val="16699014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red background with a curved edge">
            <a:extLst>
              <a:ext uri="{FF2B5EF4-FFF2-40B4-BE49-F238E27FC236}">
                <a16:creationId xmlns:a16="http://schemas.microsoft.com/office/drawing/2014/main" id="{3CD9830A-22A3-541E-64AB-7D3C91EF80FE}"/>
              </a:ext>
            </a:extLst>
          </p:cNvPr>
          <p:cNvPicPr>
            <a:picLocks noGrp="1" noChangeAspect="1"/>
          </p:cNvPicPr>
          <p:nvPr>
            <p:ph idx="1"/>
          </p:nvPr>
        </p:nvPicPr>
        <p:blipFill>
          <a:blip r:embed="rId2"/>
          <a:stretch>
            <a:fillRect/>
          </a:stretch>
        </p:blipFill>
        <p:spPr>
          <a:xfrm>
            <a:off x="5748" y="1822"/>
            <a:ext cx="12180501" cy="6862189"/>
          </a:xfrm>
        </p:spPr>
      </p:pic>
      <p:pic>
        <p:nvPicPr>
          <p:cNvPr id="5" name="Picture 4" descr="A black shield with white text&#10;&#10;Description automatically generated">
            <a:extLst>
              <a:ext uri="{FF2B5EF4-FFF2-40B4-BE49-F238E27FC236}">
                <a16:creationId xmlns:a16="http://schemas.microsoft.com/office/drawing/2014/main" id="{06E19077-5D11-69C2-398D-0F779439D1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72" y="141799"/>
            <a:ext cx="1491192" cy="1491192"/>
          </a:xfrm>
          <a:prstGeom prst="rect">
            <a:avLst/>
          </a:prstGeom>
        </p:spPr>
      </p:pic>
      <p:pic>
        <p:nvPicPr>
          <p:cNvPr id="7" name="Picture 6">
            <a:extLst>
              <a:ext uri="{FF2B5EF4-FFF2-40B4-BE49-F238E27FC236}">
                <a16:creationId xmlns:a16="http://schemas.microsoft.com/office/drawing/2014/main" id="{BEC343FE-8314-8BDB-5A85-E0928A8173E0}"/>
              </a:ext>
            </a:extLst>
          </p:cNvPr>
          <p:cNvPicPr>
            <a:picLocks noChangeAspect="1"/>
          </p:cNvPicPr>
          <p:nvPr/>
        </p:nvPicPr>
        <p:blipFill>
          <a:blip r:embed="rId4"/>
          <a:stretch>
            <a:fillRect/>
          </a:stretch>
        </p:blipFill>
        <p:spPr>
          <a:xfrm>
            <a:off x="10674012" y="139908"/>
            <a:ext cx="1362075" cy="457200"/>
          </a:xfrm>
          <a:prstGeom prst="rect">
            <a:avLst/>
          </a:prstGeom>
        </p:spPr>
      </p:pic>
      <p:sp>
        <p:nvSpPr>
          <p:cNvPr id="4" name="Title 3">
            <a:extLst>
              <a:ext uri="{FF2B5EF4-FFF2-40B4-BE49-F238E27FC236}">
                <a16:creationId xmlns:a16="http://schemas.microsoft.com/office/drawing/2014/main" id="{F6B8F8DB-192F-3028-80BF-66FC93F11222}"/>
              </a:ext>
            </a:extLst>
          </p:cNvPr>
          <p:cNvSpPr>
            <a:spLocks noGrp="1"/>
          </p:cNvSpPr>
          <p:nvPr>
            <p:ph type="title"/>
          </p:nvPr>
        </p:nvSpPr>
        <p:spPr>
          <a:xfrm>
            <a:off x="726688" y="142101"/>
            <a:ext cx="10515600" cy="1325563"/>
          </a:xfrm>
        </p:spPr>
        <p:txBody>
          <a:bodyPr/>
          <a:lstStyle/>
          <a:p>
            <a:pPr algn="ctr"/>
            <a:r>
              <a:rPr lang="en-GB" dirty="0">
                <a:solidFill>
                  <a:schemeClr val="bg1"/>
                </a:solidFill>
                <a:latin typeface="Bebas Neue"/>
                <a:ea typeface="+mj-lt"/>
                <a:cs typeface="+mj-lt"/>
              </a:rPr>
              <a:t>Captains Packs</a:t>
            </a:r>
            <a:endParaRPr lang="en-GB">
              <a:solidFill>
                <a:schemeClr val="bg1"/>
              </a:solidFill>
              <a:latin typeface="Bebas Neue"/>
              <a:cs typeface="Aharoni"/>
            </a:endParaRPr>
          </a:p>
        </p:txBody>
      </p:sp>
      <p:sp>
        <p:nvSpPr>
          <p:cNvPr id="2" name="TextBox 1">
            <a:extLst>
              <a:ext uri="{FF2B5EF4-FFF2-40B4-BE49-F238E27FC236}">
                <a16:creationId xmlns:a16="http://schemas.microsoft.com/office/drawing/2014/main" id="{1383FB70-D80E-14D5-77F9-E2A314EEFD34}"/>
              </a:ext>
            </a:extLst>
          </p:cNvPr>
          <p:cNvSpPr txBox="1"/>
          <p:nvPr/>
        </p:nvSpPr>
        <p:spPr>
          <a:xfrm>
            <a:off x="1152293" y="1347439"/>
            <a:ext cx="9720146" cy="54476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dirty="0">
                <a:solidFill>
                  <a:schemeClr val="bg1"/>
                </a:solidFill>
                <a:latin typeface="Lato"/>
                <a:ea typeface="Tahoma"/>
                <a:cs typeface="Calibri"/>
              </a:rPr>
              <a:t>All Captains will receive a captains Pack</a:t>
            </a:r>
          </a:p>
          <a:p>
            <a:endParaRPr lang="en-GB" sz="2400" b="1" dirty="0">
              <a:solidFill>
                <a:schemeClr val="bg1"/>
              </a:solidFill>
              <a:latin typeface="Lato"/>
              <a:ea typeface="Tahoma"/>
              <a:cs typeface="Calibri"/>
            </a:endParaRPr>
          </a:p>
          <a:p>
            <a:r>
              <a:rPr lang="en-GB" sz="2400" dirty="0">
                <a:solidFill>
                  <a:schemeClr val="bg1"/>
                </a:solidFill>
                <a:latin typeface="Lato"/>
                <a:ea typeface="Tahoma"/>
                <a:cs typeface="Calibri"/>
              </a:rPr>
              <a:t>This will include </a:t>
            </a:r>
          </a:p>
          <a:p>
            <a:pPr marL="285750" indent="-285750">
              <a:buFont typeface="Courier New"/>
              <a:buChar char="o"/>
            </a:pPr>
            <a:r>
              <a:rPr lang="en-GB" sz="2400" dirty="0">
                <a:solidFill>
                  <a:schemeClr val="bg1"/>
                </a:solidFill>
                <a:latin typeface="Lato"/>
                <a:ea typeface="Tahoma"/>
                <a:cs typeface="Calibri"/>
              </a:rPr>
              <a:t>Specific sport regulations </a:t>
            </a:r>
          </a:p>
          <a:p>
            <a:pPr marL="285750" indent="-285750">
              <a:buFont typeface="Courier New"/>
              <a:buChar char="o"/>
            </a:pPr>
            <a:r>
              <a:rPr lang="en-GB" sz="2400" dirty="0">
                <a:solidFill>
                  <a:schemeClr val="bg1"/>
                </a:solidFill>
                <a:latin typeface="Lato"/>
                <a:ea typeface="Tahoma"/>
                <a:cs typeface="Calibri"/>
              </a:rPr>
              <a:t>BUCS Medical Exemption Pro Forma</a:t>
            </a:r>
          </a:p>
          <a:p>
            <a:pPr marL="285750" indent="-285750">
              <a:buFont typeface="Courier New"/>
              <a:buChar char="o"/>
            </a:pPr>
            <a:r>
              <a:rPr lang="en-GB" sz="2400" dirty="0">
                <a:solidFill>
                  <a:schemeClr val="bg1"/>
                </a:solidFill>
                <a:latin typeface="Lato"/>
                <a:ea typeface="Tahoma"/>
                <a:cs typeface="Calibri"/>
              </a:rPr>
              <a:t>BUCS Playing Under Protest Form</a:t>
            </a:r>
          </a:p>
          <a:p>
            <a:pPr marL="285750" indent="-285750">
              <a:buFont typeface="Courier New"/>
              <a:buChar char="o"/>
            </a:pPr>
            <a:r>
              <a:rPr lang="en-GB" sz="2400" dirty="0">
                <a:solidFill>
                  <a:schemeClr val="bg1"/>
                </a:solidFill>
                <a:latin typeface="Lato"/>
                <a:ea typeface="Tahoma"/>
                <a:cs typeface="Calibri"/>
              </a:rPr>
              <a:t>BUCS Team Sheet Pro Forma</a:t>
            </a:r>
          </a:p>
          <a:p>
            <a:pPr marL="285750" indent="-285750">
              <a:buFont typeface="Courier New"/>
              <a:buChar char="o"/>
            </a:pPr>
            <a:r>
              <a:rPr lang="en-GB" sz="2400" dirty="0">
                <a:solidFill>
                  <a:schemeClr val="bg1"/>
                </a:solidFill>
                <a:latin typeface="Lato"/>
                <a:ea typeface="Tahoma"/>
                <a:cs typeface="Calibri"/>
              </a:rPr>
              <a:t>Serious Accident/Emergency Procedure</a:t>
            </a:r>
          </a:p>
          <a:p>
            <a:pPr marL="285750" indent="-285750">
              <a:buFont typeface="Courier New"/>
              <a:buChar char="o"/>
            </a:pPr>
            <a:r>
              <a:rPr lang="en-GB" sz="2400" dirty="0">
                <a:solidFill>
                  <a:schemeClr val="bg1"/>
                </a:solidFill>
                <a:latin typeface="Lato"/>
                <a:ea typeface="Tahoma"/>
                <a:cs typeface="Calibri"/>
              </a:rPr>
              <a:t>Accident/Incident Report Form</a:t>
            </a:r>
          </a:p>
          <a:p>
            <a:pPr marL="285750" indent="-285750">
              <a:buFont typeface="Courier New"/>
              <a:buChar char="o"/>
            </a:pPr>
            <a:r>
              <a:rPr lang="en-GB" sz="2400" dirty="0">
                <a:solidFill>
                  <a:schemeClr val="bg1"/>
                </a:solidFill>
                <a:latin typeface="Lato"/>
                <a:ea typeface="Tahoma"/>
                <a:cs typeface="Calibri"/>
              </a:rPr>
              <a:t>Concussion Recognition Tool Guide</a:t>
            </a:r>
          </a:p>
          <a:p>
            <a:endParaRPr lang="en-GB" dirty="0">
              <a:latin typeface="Lato"/>
              <a:ea typeface="Tahoma"/>
              <a:cs typeface="Calibri"/>
            </a:endParaRPr>
          </a:p>
          <a:p>
            <a:r>
              <a:rPr lang="en-GB" sz="2400" dirty="0">
                <a:solidFill>
                  <a:schemeClr val="bg1"/>
                </a:solidFill>
                <a:latin typeface="Lato"/>
                <a:ea typeface="Tahoma"/>
                <a:cs typeface="Calibri"/>
              </a:rPr>
              <a:t>Note: If you run out of any forms please ask SU Reception for further copies when you return your completed forms each week.</a:t>
            </a:r>
          </a:p>
          <a:p>
            <a:endParaRPr lang="en-GB" sz="2400" dirty="0">
              <a:solidFill>
                <a:schemeClr val="bg1"/>
              </a:solidFill>
              <a:latin typeface="Lato"/>
              <a:ea typeface="Lato"/>
              <a:cs typeface="Calibri"/>
            </a:endParaRPr>
          </a:p>
          <a:p>
            <a:endParaRPr lang="en-GB" dirty="0">
              <a:latin typeface="Lato"/>
              <a:ea typeface="Lato"/>
              <a:cs typeface="Calibri"/>
            </a:endParaRPr>
          </a:p>
        </p:txBody>
      </p:sp>
      <p:sp>
        <p:nvSpPr>
          <p:cNvPr id="3" name="TextBox 2">
            <a:extLst>
              <a:ext uri="{FF2B5EF4-FFF2-40B4-BE49-F238E27FC236}">
                <a16:creationId xmlns:a16="http://schemas.microsoft.com/office/drawing/2014/main" id="{E6908009-620C-912E-4D9B-B1E0ED192270}"/>
              </a:ext>
            </a:extLst>
          </p:cNvPr>
          <p:cNvSpPr txBox="1"/>
          <p:nvPr/>
        </p:nvSpPr>
        <p:spPr>
          <a:xfrm>
            <a:off x="7258373" y="1239863"/>
            <a:ext cx="4785101" cy="3909725"/>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GB" sz="2400" dirty="0">
                <a:solidFill>
                  <a:schemeClr val="bg1"/>
                </a:solidFill>
                <a:latin typeface="Lato"/>
                <a:ea typeface="Lato"/>
                <a:cs typeface="Lato"/>
              </a:rPr>
              <a:t>ALL COMPLETED CAPTAINS PACKS MUST BE RETURNED TO SU RECEPTION BY 11AM THE NEXT WORKING DAY (I.E. MONDAY FOR WEEKEND MATCHES AND THURSDAY FOR WEDNESDAY MATCHES.</a:t>
            </a:r>
            <a:endParaRPr lang="en-GB" sz="2400">
              <a:solidFill>
                <a:schemeClr val="bg1"/>
              </a:solidFill>
              <a:ea typeface="Calibri"/>
              <a:cs typeface="Calibri"/>
            </a:endParaRPr>
          </a:p>
        </p:txBody>
      </p:sp>
    </p:spTree>
    <p:extLst>
      <p:ext uri="{BB962C8B-B14F-4D97-AF65-F5344CB8AC3E}">
        <p14:creationId xmlns:p14="http://schemas.microsoft.com/office/powerpoint/2010/main" val="38104980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red background with a curved edge">
            <a:extLst>
              <a:ext uri="{FF2B5EF4-FFF2-40B4-BE49-F238E27FC236}">
                <a16:creationId xmlns:a16="http://schemas.microsoft.com/office/drawing/2014/main" id="{3CD9830A-22A3-541E-64AB-7D3C91EF80FE}"/>
              </a:ext>
            </a:extLst>
          </p:cNvPr>
          <p:cNvPicPr>
            <a:picLocks noGrp="1" noChangeAspect="1"/>
          </p:cNvPicPr>
          <p:nvPr>
            <p:ph idx="1"/>
          </p:nvPr>
        </p:nvPicPr>
        <p:blipFill>
          <a:blip r:embed="rId2"/>
          <a:stretch>
            <a:fillRect/>
          </a:stretch>
        </p:blipFill>
        <p:spPr>
          <a:xfrm>
            <a:off x="-78919" y="-1067"/>
            <a:ext cx="12180501" cy="6862189"/>
          </a:xfrm>
        </p:spPr>
      </p:pic>
      <p:pic>
        <p:nvPicPr>
          <p:cNvPr id="5" name="Picture 4" descr="A black shield with white text&#10;&#10;Description automatically generated">
            <a:extLst>
              <a:ext uri="{FF2B5EF4-FFF2-40B4-BE49-F238E27FC236}">
                <a16:creationId xmlns:a16="http://schemas.microsoft.com/office/drawing/2014/main" id="{06E19077-5D11-69C2-398D-0F779439D1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72" y="141799"/>
            <a:ext cx="1491192" cy="1491192"/>
          </a:xfrm>
          <a:prstGeom prst="rect">
            <a:avLst/>
          </a:prstGeom>
        </p:spPr>
      </p:pic>
      <p:pic>
        <p:nvPicPr>
          <p:cNvPr id="7" name="Picture 6">
            <a:extLst>
              <a:ext uri="{FF2B5EF4-FFF2-40B4-BE49-F238E27FC236}">
                <a16:creationId xmlns:a16="http://schemas.microsoft.com/office/drawing/2014/main" id="{BEC343FE-8314-8BDB-5A85-E0928A8173E0}"/>
              </a:ext>
            </a:extLst>
          </p:cNvPr>
          <p:cNvPicPr>
            <a:picLocks noChangeAspect="1"/>
          </p:cNvPicPr>
          <p:nvPr/>
        </p:nvPicPr>
        <p:blipFill>
          <a:blip r:embed="rId4"/>
          <a:stretch>
            <a:fillRect/>
          </a:stretch>
        </p:blipFill>
        <p:spPr>
          <a:xfrm>
            <a:off x="10674012" y="139908"/>
            <a:ext cx="1362075" cy="457200"/>
          </a:xfrm>
          <a:prstGeom prst="rect">
            <a:avLst/>
          </a:prstGeom>
        </p:spPr>
      </p:pic>
      <p:sp>
        <p:nvSpPr>
          <p:cNvPr id="4" name="Title 3">
            <a:extLst>
              <a:ext uri="{FF2B5EF4-FFF2-40B4-BE49-F238E27FC236}">
                <a16:creationId xmlns:a16="http://schemas.microsoft.com/office/drawing/2014/main" id="{F6B8F8DB-192F-3028-80BF-66FC93F11222}"/>
              </a:ext>
            </a:extLst>
          </p:cNvPr>
          <p:cNvSpPr>
            <a:spLocks noGrp="1"/>
          </p:cNvSpPr>
          <p:nvPr>
            <p:ph type="title"/>
          </p:nvPr>
        </p:nvSpPr>
        <p:spPr>
          <a:xfrm>
            <a:off x="1213152" y="413506"/>
            <a:ext cx="10515600" cy="1325563"/>
          </a:xfrm>
        </p:spPr>
        <p:txBody>
          <a:bodyPr/>
          <a:lstStyle/>
          <a:p>
            <a:pPr algn="ctr"/>
            <a:r>
              <a:rPr lang="en-GB" dirty="0">
                <a:solidFill>
                  <a:schemeClr val="bg1"/>
                </a:solidFill>
                <a:latin typeface="Bebas Neue"/>
                <a:cs typeface="Calibri Light"/>
              </a:rPr>
              <a:t>HOW TO BECOME A CAPTAIN ON BUCS PLAY</a:t>
            </a:r>
          </a:p>
        </p:txBody>
      </p:sp>
      <p:pic>
        <p:nvPicPr>
          <p:cNvPr id="2" name="Picture 1" descr="A cellphone with a screen showing a sports field&#10;&#10;Description automatically generated">
            <a:extLst>
              <a:ext uri="{FF2B5EF4-FFF2-40B4-BE49-F238E27FC236}">
                <a16:creationId xmlns:a16="http://schemas.microsoft.com/office/drawing/2014/main" id="{F3E9BEBB-A1DB-E93A-E6A5-88447C09EF20}"/>
              </a:ext>
            </a:extLst>
          </p:cNvPr>
          <p:cNvPicPr>
            <a:picLocks noChangeAspect="1"/>
          </p:cNvPicPr>
          <p:nvPr/>
        </p:nvPicPr>
        <p:blipFill>
          <a:blip r:embed="rId5"/>
          <a:stretch>
            <a:fillRect/>
          </a:stretch>
        </p:blipFill>
        <p:spPr>
          <a:xfrm>
            <a:off x="1676400" y="1747226"/>
            <a:ext cx="7859485" cy="4887549"/>
          </a:xfrm>
          <a:prstGeom prst="rect">
            <a:avLst/>
          </a:prstGeom>
        </p:spPr>
      </p:pic>
    </p:spTree>
    <p:extLst>
      <p:ext uri="{BB962C8B-B14F-4D97-AF65-F5344CB8AC3E}">
        <p14:creationId xmlns:p14="http://schemas.microsoft.com/office/powerpoint/2010/main" val="1914909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red background with a curved edge">
            <a:extLst>
              <a:ext uri="{FF2B5EF4-FFF2-40B4-BE49-F238E27FC236}">
                <a16:creationId xmlns:a16="http://schemas.microsoft.com/office/drawing/2014/main" id="{3CD9830A-22A3-541E-64AB-7D3C91EF80FE}"/>
              </a:ext>
            </a:extLst>
          </p:cNvPr>
          <p:cNvPicPr>
            <a:picLocks noGrp="1" noChangeAspect="1"/>
          </p:cNvPicPr>
          <p:nvPr>
            <p:ph idx="1"/>
          </p:nvPr>
        </p:nvPicPr>
        <p:blipFill>
          <a:blip r:embed="rId2"/>
          <a:stretch>
            <a:fillRect/>
          </a:stretch>
        </p:blipFill>
        <p:spPr>
          <a:xfrm>
            <a:off x="-78919" y="-46559"/>
            <a:ext cx="12180501" cy="6862189"/>
          </a:xfrm>
        </p:spPr>
      </p:pic>
      <p:pic>
        <p:nvPicPr>
          <p:cNvPr id="5" name="Picture 4" descr="A black shield with white text&#10;&#10;Description automatically generated">
            <a:extLst>
              <a:ext uri="{FF2B5EF4-FFF2-40B4-BE49-F238E27FC236}">
                <a16:creationId xmlns:a16="http://schemas.microsoft.com/office/drawing/2014/main" id="{06E19077-5D11-69C2-398D-0F779439D1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72" y="141799"/>
            <a:ext cx="1491192" cy="1491192"/>
          </a:xfrm>
          <a:prstGeom prst="rect">
            <a:avLst/>
          </a:prstGeom>
        </p:spPr>
      </p:pic>
      <p:pic>
        <p:nvPicPr>
          <p:cNvPr id="7" name="Picture 6">
            <a:extLst>
              <a:ext uri="{FF2B5EF4-FFF2-40B4-BE49-F238E27FC236}">
                <a16:creationId xmlns:a16="http://schemas.microsoft.com/office/drawing/2014/main" id="{BEC343FE-8314-8BDB-5A85-E0928A8173E0}"/>
              </a:ext>
            </a:extLst>
          </p:cNvPr>
          <p:cNvPicPr>
            <a:picLocks noChangeAspect="1"/>
          </p:cNvPicPr>
          <p:nvPr/>
        </p:nvPicPr>
        <p:blipFill>
          <a:blip r:embed="rId4"/>
          <a:stretch>
            <a:fillRect/>
          </a:stretch>
        </p:blipFill>
        <p:spPr>
          <a:xfrm>
            <a:off x="10674012" y="139908"/>
            <a:ext cx="1362075" cy="457200"/>
          </a:xfrm>
          <a:prstGeom prst="rect">
            <a:avLst/>
          </a:prstGeom>
        </p:spPr>
      </p:pic>
      <p:sp>
        <p:nvSpPr>
          <p:cNvPr id="4" name="Title 3">
            <a:extLst>
              <a:ext uri="{FF2B5EF4-FFF2-40B4-BE49-F238E27FC236}">
                <a16:creationId xmlns:a16="http://schemas.microsoft.com/office/drawing/2014/main" id="{F6B8F8DB-192F-3028-80BF-66FC93F11222}"/>
              </a:ext>
            </a:extLst>
          </p:cNvPr>
          <p:cNvSpPr>
            <a:spLocks noGrp="1"/>
          </p:cNvSpPr>
          <p:nvPr>
            <p:ph type="title"/>
          </p:nvPr>
        </p:nvSpPr>
        <p:spPr>
          <a:xfrm>
            <a:off x="1213152" y="413506"/>
            <a:ext cx="10515600" cy="1325563"/>
          </a:xfrm>
        </p:spPr>
        <p:txBody>
          <a:bodyPr/>
          <a:lstStyle/>
          <a:p>
            <a:pPr algn="ctr"/>
            <a:r>
              <a:rPr lang="en-GB" dirty="0">
                <a:solidFill>
                  <a:schemeClr val="bg1"/>
                </a:solidFill>
                <a:latin typeface="Bebas Neue"/>
                <a:cs typeface="Calibri Light"/>
              </a:rPr>
              <a:t>JOIN YOUR SPORT COMMUNITY</a:t>
            </a:r>
            <a:endParaRPr lang="en-US">
              <a:solidFill>
                <a:schemeClr val="bg1"/>
              </a:solidFill>
              <a:latin typeface="Bebas Neue"/>
            </a:endParaRPr>
          </a:p>
        </p:txBody>
      </p:sp>
      <p:pic>
        <p:nvPicPr>
          <p:cNvPr id="3" name="Picture 2">
            <a:extLst>
              <a:ext uri="{FF2B5EF4-FFF2-40B4-BE49-F238E27FC236}">
                <a16:creationId xmlns:a16="http://schemas.microsoft.com/office/drawing/2014/main" id="{C9C98BD5-40A7-04FE-32A0-D9BAE396F30E}"/>
              </a:ext>
            </a:extLst>
          </p:cNvPr>
          <p:cNvPicPr>
            <a:picLocks noChangeAspect="1"/>
          </p:cNvPicPr>
          <p:nvPr/>
        </p:nvPicPr>
        <p:blipFill>
          <a:blip r:embed="rId5"/>
          <a:stretch>
            <a:fillRect/>
          </a:stretch>
        </p:blipFill>
        <p:spPr>
          <a:xfrm>
            <a:off x="1797352" y="1552549"/>
            <a:ext cx="9081104" cy="5010807"/>
          </a:xfrm>
          <a:prstGeom prst="rect">
            <a:avLst/>
          </a:prstGeom>
        </p:spPr>
      </p:pic>
    </p:spTree>
    <p:extLst>
      <p:ext uri="{BB962C8B-B14F-4D97-AF65-F5344CB8AC3E}">
        <p14:creationId xmlns:p14="http://schemas.microsoft.com/office/powerpoint/2010/main" val="28585805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red background with a curved edge">
            <a:extLst>
              <a:ext uri="{FF2B5EF4-FFF2-40B4-BE49-F238E27FC236}">
                <a16:creationId xmlns:a16="http://schemas.microsoft.com/office/drawing/2014/main" id="{3CD9830A-22A3-541E-64AB-7D3C91EF80FE}"/>
              </a:ext>
            </a:extLst>
          </p:cNvPr>
          <p:cNvPicPr>
            <a:picLocks noGrp="1" noChangeAspect="1"/>
          </p:cNvPicPr>
          <p:nvPr>
            <p:ph idx="1"/>
          </p:nvPr>
        </p:nvPicPr>
        <p:blipFill>
          <a:blip r:embed="rId2"/>
          <a:stretch>
            <a:fillRect/>
          </a:stretch>
        </p:blipFill>
        <p:spPr>
          <a:xfrm>
            <a:off x="-78919" y="-46559"/>
            <a:ext cx="12180501" cy="6862189"/>
          </a:xfrm>
        </p:spPr>
      </p:pic>
      <p:pic>
        <p:nvPicPr>
          <p:cNvPr id="5" name="Picture 4" descr="A black shield with white text&#10;&#10;Description automatically generated">
            <a:extLst>
              <a:ext uri="{FF2B5EF4-FFF2-40B4-BE49-F238E27FC236}">
                <a16:creationId xmlns:a16="http://schemas.microsoft.com/office/drawing/2014/main" id="{06E19077-5D11-69C2-398D-0F779439D1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72" y="141799"/>
            <a:ext cx="1491192" cy="1491192"/>
          </a:xfrm>
          <a:prstGeom prst="rect">
            <a:avLst/>
          </a:prstGeom>
        </p:spPr>
      </p:pic>
      <p:pic>
        <p:nvPicPr>
          <p:cNvPr id="7" name="Picture 6">
            <a:extLst>
              <a:ext uri="{FF2B5EF4-FFF2-40B4-BE49-F238E27FC236}">
                <a16:creationId xmlns:a16="http://schemas.microsoft.com/office/drawing/2014/main" id="{BEC343FE-8314-8BDB-5A85-E0928A8173E0}"/>
              </a:ext>
            </a:extLst>
          </p:cNvPr>
          <p:cNvPicPr>
            <a:picLocks noChangeAspect="1"/>
          </p:cNvPicPr>
          <p:nvPr/>
        </p:nvPicPr>
        <p:blipFill>
          <a:blip r:embed="rId4"/>
          <a:stretch>
            <a:fillRect/>
          </a:stretch>
        </p:blipFill>
        <p:spPr>
          <a:xfrm>
            <a:off x="10674012" y="139908"/>
            <a:ext cx="1362075" cy="457200"/>
          </a:xfrm>
          <a:prstGeom prst="rect">
            <a:avLst/>
          </a:prstGeom>
        </p:spPr>
      </p:pic>
      <p:sp>
        <p:nvSpPr>
          <p:cNvPr id="4" name="Title 3">
            <a:extLst>
              <a:ext uri="{FF2B5EF4-FFF2-40B4-BE49-F238E27FC236}">
                <a16:creationId xmlns:a16="http://schemas.microsoft.com/office/drawing/2014/main" id="{F6B8F8DB-192F-3028-80BF-66FC93F11222}"/>
              </a:ext>
            </a:extLst>
          </p:cNvPr>
          <p:cNvSpPr>
            <a:spLocks noGrp="1"/>
          </p:cNvSpPr>
          <p:nvPr>
            <p:ph type="title"/>
          </p:nvPr>
        </p:nvSpPr>
        <p:spPr>
          <a:xfrm>
            <a:off x="1213152" y="413506"/>
            <a:ext cx="10515600" cy="1325563"/>
          </a:xfrm>
        </p:spPr>
        <p:txBody>
          <a:bodyPr/>
          <a:lstStyle/>
          <a:p>
            <a:pPr algn="ctr"/>
            <a:r>
              <a:rPr lang="en-GB" dirty="0">
                <a:solidFill>
                  <a:schemeClr val="bg1"/>
                </a:solidFill>
                <a:latin typeface="Bebas Neue"/>
                <a:cs typeface="Calibri Light"/>
              </a:rPr>
              <a:t>MY PLAY</a:t>
            </a:r>
            <a:endParaRPr lang="en-US">
              <a:solidFill>
                <a:schemeClr val="bg1"/>
              </a:solidFill>
              <a:latin typeface="Bebas Neue"/>
            </a:endParaRPr>
          </a:p>
        </p:txBody>
      </p:sp>
      <p:pic>
        <p:nvPicPr>
          <p:cNvPr id="3" name="Picture 2" descr="A phone with a screen showing a website&#10;&#10;Description automatically generated">
            <a:extLst>
              <a:ext uri="{FF2B5EF4-FFF2-40B4-BE49-F238E27FC236}">
                <a16:creationId xmlns:a16="http://schemas.microsoft.com/office/drawing/2014/main" id="{A51F6A7E-1B99-83AE-A1EC-2BAB4616659F}"/>
              </a:ext>
            </a:extLst>
          </p:cNvPr>
          <p:cNvPicPr>
            <a:picLocks noChangeAspect="1"/>
          </p:cNvPicPr>
          <p:nvPr/>
        </p:nvPicPr>
        <p:blipFill>
          <a:blip r:embed="rId5"/>
          <a:stretch>
            <a:fillRect/>
          </a:stretch>
        </p:blipFill>
        <p:spPr>
          <a:xfrm>
            <a:off x="1918305" y="1564382"/>
            <a:ext cx="8851295" cy="4648474"/>
          </a:xfrm>
          <a:prstGeom prst="rect">
            <a:avLst/>
          </a:prstGeom>
        </p:spPr>
      </p:pic>
    </p:spTree>
    <p:extLst>
      <p:ext uri="{BB962C8B-B14F-4D97-AF65-F5344CB8AC3E}">
        <p14:creationId xmlns:p14="http://schemas.microsoft.com/office/powerpoint/2010/main" val="27503637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red background with a curved edge">
            <a:extLst>
              <a:ext uri="{FF2B5EF4-FFF2-40B4-BE49-F238E27FC236}">
                <a16:creationId xmlns:a16="http://schemas.microsoft.com/office/drawing/2014/main" id="{3CD9830A-22A3-541E-64AB-7D3C91EF80FE}"/>
              </a:ext>
            </a:extLst>
          </p:cNvPr>
          <p:cNvPicPr>
            <a:picLocks noGrp="1" noChangeAspect="1"/>
          </p:cNvPicPr>
          <p:nvPr>
            <p:ph idx="1"/>
          </p:nvPr>
        </p:nvPicPr>
        <p:blipFill>
          <a:blip r:embed="rId2"/>
          <a:stretch>
            <a:fillRect/>
          </a:stretch>
        </p:blipFill>
        <p:spPr>
          <a:xfrm>
            <a:off x="-78919" y="-46559"/>
            <a:ext cx="12180501" cy="6862189"/>
          </a:xfrm>
        </p:spPr>
      </p:pic>
      <p:pic>
        <p:nvPicPr>
          <p:cNvPr id="5" name="Picture 4" descr="A black shield with white text&#10;&#10;Description automatically generated">
            <a:extLst>
              <a:ext uri="{FF2B5EF4-FFF2-40B4-BE49-F238E27FC236}">
                <a16:creationId xmlns:a16="http://schemas.microsoft.com/office/drawing/2014/main" id="{06E19077-5D11-69C2-398D-0F779439D1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72" y="141799"/>
            <a:ext cx="1491192" cy="1491192"/>
          </a:xfrm>
          <a:prstGeom prst="rect">
            <a:avLst/>
          </a:prstGeom>
        </p:spPr>
      </p:pic>
      <p:pic>
        <p:nvPicPr>
          <p:cNvPr id="7" name="Picture 6">
            <a:extLst>
              <a:ext uri="{FF2B5EF4-FFF2-40B4-BE49-F238E27FC236}">
                <a16:creationId xmlns:a16="http://schemas.microsoft.com/office/drawing/2014/main" id="{BEC343FE-8314-8BDB-5A85-E0928A8173E0}"/>
              </a:ext>
            </a:extLst>
          </p:cNvPr>
          <p:cNvPicPr>
            <a:picLocks noChangeAspect="1"/>
          </p:cNvPicPr>
          <p:nvPr/>
        </p:nvPicPr>
        <p:blipFill>
          <a:blip r:embed="rId4"/>
          <a:stretch>
            <a:fillRect/>
          </a:stretch>
        </p:blipFill>
        <p:spPr>
          <a:xfrm>
            <a:off x="10674012" y="139908"/>
            <a:ext cx="1362075" cy="457200"/>
          </a:xfrm>
          <a:prstGeom prst="rect">
            <a:avLst/>
          </a:prstGeom>
        </p:spPr>
      </p:pic>
      <p:sp>
        <p:nvSpPr>
          <p:cNvPr id="4" name="Title 3">
            <a:extLst>
              <a:ext uri="{FF2B5EF4-FFF2-40B4-BE49-F238E27FC236}">
                <a16:creationId xmlns:a16="http://schemas.microsoft.com/office/drawing/2014/main" id="{F6B8F8DB-192F-3028-80BF-66FC93F11222}"/>
              </a:ext>
            </a:extLst>
          </p:cNvPr>
          <p:cNvSpPr>
            <a:spLocks noGrp="1"/>
          </p:cNvSpPr>
          <p:nvPr>
            <p:ph type="title"/>
          </p:nvPr>
        </p:nvSpPr>
        <p:spPr>
          <a:xfrm>
            <a:off x="1213152" y="413506"/>
            <a:ext cx="10515600" cy="1325563"/>
          </a:xfrm>
        </p:spPr>
        <p:txBody>
          <a:bodyPr/>
          <a:lstStyle/>
          <a:p>
            <a:pPr algn="ctr"/>
            <a:r>
              <a:rPr lang="en-GB" dirty="0">
                <a:solidFill>
                  <a:schemeClr val="bg1"/>
                </a:solidFill>
                <a:latin typeface="Bebas Neue"/>
                <a:cs typeface="Calibri Light"/>
              </a:rPr>
              <a:t>QUICK TIP</a:t>
            </a:r>
            <a:endParaRPr lang="en-US">
              <a:solidFill>
                <a:schemeClr val="bg1"/>
              </a:solidFill>
              <a:latin typeface="Bebas Neue"/>
            </a:endParaRPr>
          </a:p>
        </p:txBody>
      </p:sp>
      <p:pic>
        <p:nvPicPr>
          <p:cNvPr id="3" name="Picture 2" descr="A group of men in sports uniforms&#10;&#10;Description automatically generated">
            <a:extLst>
              <a:ext uri="{FF2B5EF4-FFF2-40B4-BE49-F238E27FC236}">
                <a16:creationId xmlns:a16="http://schemas.microsoft.com/office/drawing/2014/main" id="{B2C880F7-726F-37B1-89DA-9A39A03C2769}"/>
              </a:ext>
            </a:extLst>
          </p:cNvPr>
          <p:cNvPicPr>
            <a:picLocks noChangeAspect="1"/>
          </p:cNvPicPr>
          <p:nvPr/>
        </p:nvPicPr>
        <p:blipFill>
          <a:blip r:embed="rId5"/>
          <a:stretch>
            <a:fillRect/>
          </a:stretch>
        </p:blipFill>
        <p:spPr>
          <a:xfrm>
            <a:off x="1555448" y="1635059"/>
            <a:ext cx="8282819" cy="4712739"/>
          </a:xfrm>
          <a:prstGeom prst="rect">
            <a:avLst/>
          </a:prstGeom>
        </p:spPr>
      </p:pic>
    </p:spTree>
    <p:extLst>
      <p:ext uri="{BB962C8B-B14F-4D97-AF65-F5344CB8AC3E}">
        <p14:creationId xmlns:p14="http://schemas.microsoft.com/office/powerpoint/2010/main" val="19187668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red background with a curved edge">
            <a:extLst>
              <a:ext uri="{FF2B5EF4-FFF2-40B4-BE49-F238E27FC236}">
                <a16:creationId xmlns:a16="http://schemas.microsoft.com/office/drawing/2014/main" id="{3CD9830A-22A3-541E-64AB-7D3C91EF80FE}"/>
              </a:ext>
            </a:extLst>
          </p:cNvPr>
          <p:cNvPicPr>
            <a:picLocks noGrp="1" noChangeAspect="1"/>
          </p:cNvPicPr>
          <p:nvPr>
            <p:ph idx="1"/>
          </p:nvPr>
        </p:nvPicPr>
        <p:blipFill>
          <a:blip r:embed="rId2"/>
          <a:stretch>
            <a:fillRect/>
          </a:stretch>
        </p:blipFill>
        <p:spPr>
          <a:xfrm>
            <a:off x="-78919" y="-46559"/>
            <a:ext cx="12180501" cy="6862189"/>
          </a:xfrm>
        </p:spPr>
      </p:pic>
      <p:pic>
        <p:nvPicPr>
          <p:cNvPr id="5" name="Picture 4" descr="A black shield with white text&#10;&#10;Description automatically generated">
            <a:extLst>
              <a:ext uri="{FF2B5EF4-FFF2-40B4-BE49-F238E27FC236}">
                <a16:creationId xmlns:a16="http://schemas.microsoft.com/office/drawing/2014/main" id="{06E19077-5D11-69C2-398D-0F779439D1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72" y="141799"/>
            <a:ext cx="1491192" cy="1491192"/>
          </a:xfrm>
          <a:prstGeom prst="rect">
            <a:avLst/>
          </a:prstGeom>
        </p:spPr>
      </p:pic>
      <p:pic>
        <p:nvPicPr>
          <p:cNvPr id="7" name="Picture 6">
            <a:extLst>
              <a:ext uri="{FF2B5EF4-FFF2-40B4-BE49-F238E27FC236}">
                <a16:creationId xmlns:a16="http://schemas.microsoft.com/office/drawing/2014/main" id="{BEC343FE-8314-8BDB-5A85-E0928A8173E0}"/>
              </a:ext>
            </a:extLst>
          </p:cNvPr>
          <p:cNvPicPr>
            <a:picLocks noChangeAspect="1"/>
          </p:cNvPicPr>
          <p:nvPr/>
        </p:nvPicPr>
        <p:blipFill>
          <a:blip r:embed="rId4"/>
          <a:stretch>
            <a:fillRect/>
          </a:stretch>
        </p:blipFill>
        <p:spPr>
          <a:xfrm>
            <a:off x="10674012" y="139908"/>
            <a:ext cx="1362075" cy="457200"/>
          </a:xfrm>
          <a:prstGeom prst="rect">
            <a:avLst/>
          </a:prstGeom>
        </p:spPr>
      </p:pic>
      <p:sp>
        <p:nvSpPr>
          <p:cNvPr id="4" name="Title 3">
            <a:extLst>
              <a:ext uri="{FF2B5EF4-FFF2-40B4-BE49-F238E27FC236}">
                <a16:creationId xmlns:a16="http://schemas.microsoft.com/office/drawing/2014/main" id="{F6B8F8DB-192F-3028-80BF-66FC93F11222}"/>
              </a:ext>
            </a:extLst>
          </p:cNvPr>
          <p:cNvSpPr>
            <a:spLocks noGrp="1"/>
          </p:cNvSpPr>
          <p:nvPr>
            <p:ph type="title"/>
          </p:nvPr>
        </p:nvSpPr>
        <p:spPr>
          <a:xfrm>
            <a:off x="1213152" y="413506"/>
            <a:ext cx="10515600" cy="1325563"/>
          </a:xfrm>
        </p:spPr>
        <p:txBody>
          <a:bodyPr/>
          <a:lstStyle/>
          <a:p>
            <a:pPr algn="ctr"/>
            <a:r>
              <a:rPr lang="en-GB" dirty="0">
                <a:solidFill>
                  <a:schemeClr val="bg1"/>
                </a:solidFill>
                <a:latin typeface="Bebas Neue"/>
                <a:cs typeface="Calibri Light"/>
              </a:rPr>
              <a:t>JOINING A TEAM ON APP</a:t>
            </a:r>
            <a:endParaRPr lang="en-US">
              <a:solidFill>
                <a:schemeClr val="bg1"/>
              </a:solidFill>
              <a:latin typeface="Bebas Neue"/>
            </a:endParaRPr>
          </a:p>
        </p:txBody>
      </p:sp>
      <p:pic>
        <p:nvPicPr>
          <p:cNvPr id="2" name="Picture 1" descr="A screenshot of a phone&#10;&#10;Description automatically generated">
            <a:extLst>
              <a:ext uri="{FF2B5EF4-FFF2-40B4-BE49-F238E27FC236}">
                <a16:creationId xmlns:a16="http://schemas.microsoft.com/office/drawing/2014/main" id="{86EEE951-2AE4-20F9-34B4-79FD27DAB717}"/>
              </a:ext>
            </a:extLst>
          </p:cNvPr>
          <p:cNvPicPr>
            <a:picLocks noChangeAspect="1"/>
          </p:cNvPicPr>
          <p:nvPr/>
        </p:nvPicPr>
        <p:blipFill>
          <a:blip r:embed="rId5"/>
          <a:stretch>
            <a:fillRect/>
          </a:stretch>
        </p:blipFill>
        <p:spPr>
          <a:xfrm>
            <a:off x="1567543" y="1628464"/>
            <a:ext cx="9843104" cy="4496119"/>
          </a:xfrm>
          <a:prstGeom prst="rect">
            <a:avLst/>
          </a:prstGeom>
        </p:spPr>
      </p:pic>
    </p:spTree>
    <p:extLst>
      <p:ext uri="{BB962C8B-B14F-4D97-AF65-F5344CB8AC3E}">
        <p14:creationId xmlns:p14="http://schemas.microsoft.com/office/powerpoint/2010/main" val="41124315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red background with a curved edge">
            <a:extLst>
              <a:ext uri="{FF2B5EF4-FFF2-40B4-BE49-F238E27FC236}">
                <a16:creationId xmlns:a16="http://schemas.microsoft.com/office/drawing/2014/main" id="{3CD9830A-22A3-541E-64AB-7D3C91EF80FE}"/>
              </a:ext>
            </a:extLst>
          </p:cNvPr>
          <p:cNvPicPr>
            <a:picLocks noGrp="1" noChangeAspect="1"/>
          </p:cNvPicPr>
          <p:nvPr>
            <p:ph idx="1"/>
          </p:nvPr>
        </p:nvPicPr>
        <p:blipFill>
          <a:blip r:embed="rId2"/>
          <a:stretch>
            <a:fillRect/>
          </a:stretch>
        </p:blipFill>
        <p:spPr>
          <a:xfrm>
            <a:off x="5748" y="1822"/>
            <a:ext cx="12180501" cy="6862189"/>
          </a:xfrm>
        </p:spPr>
      </p:pic>
      <p:pic>
        <p:nvPicPr>
          <p:cNvPr id="5" name="Picture 4" descr="A black shield with white text&#10;&#10;Description automatically generated">
            <a:extLst>
              <a:ext uri="{FF2B5EF4-FFF2-40B4-BE49-F238E27FC236}">
                <a16:creationId xmlns:a16="http://schemas.microsoft.com/office/drawing/2014/main" id="{06E19077-5D11-69C2-398D-0F779439D1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72" y="141799"/>
            <a:ext cx="1491192" cy="1491192"/>
          </a:xfrm>
          <a:prstGeom prst="rect">
            <a:avLst/>
          </a:prstGeom>
        </p:spPr>
      </p:pic>
      <p:pic>
        <p:nvPicPr>
          <p:cNvPr id="7" name="Picture 6">
            <a:extLst>
              <a:ext uri="{FF2B5EF4-FFF2-40B4-BE49-F238E27FC236}">
                <a16:creationId xmlns:a16="http://schemas.microsoft.com/office/drawing/2014/main" id="{BEC343FE-8314-8BDB-5A85-E0928A8173E0}"/>
              </a:ext>
            </a:extLst>
          </p:cNvPr>
          <p:cNvPicPr>
            <a:picLocks noChangeAspect="1"/>
          </p:cNvPicPr>
          <p:nvPr/>
        </p:nvPicPr>
        <p:blipFill>
          <a:blip r:embed="rId4"/>
          <a:stretch>
            <a:fillRect/>
          </a:stretch>
        </p:blipFill>
        <p:spPr>
          <a:xfrm>
            <a:off x="10674012" y="139908"/>
            <a:ext cx="1362075" cy="457200"/>
          </a:xfrm>
          <a:prstGeom prst="rect">
            <a:avLst/>
          </a:prstGeom>
        </p:spPr>
      </p:pic>
      <p:sp>
        <p:nvSpPr>
          <p:cNvPr id="4" name="Title 1">
            <a:extLst>
              <a:ext uri="{FF2B5EF4-FFF2-40B4-BE49-F238E27FC236}">
                <a16:creationId xmlns:a16="http://schemas.microsoft.com/office/drawing/2014/main" id="{326B589C-150E-22AE-6B54-1AA60E2EB32D}"/>
              </a:ext>
            </a:extLst>
          </p:cNvPr>
          <p:cNvSpPr txBox="1">
            <a:spLocks/>
          </p:cNvSpPr>
          <p:nvPr/>
        </p:nvSpPr>
        <p:spPr>
          <a:xfrm>
            <a:off x="762000" y="1439146"/>
            <a:ext cx="10515600" cy="4953312"/>
          </a:xfrm>
          <a:prstGeom prst="rect">
            <a:avLst/>
          </a:prstGeom>
        </p:spPr>
        <p:txBody>
          <a:bodyPr vert="horz" lIns="91440" tIns="45720" rIns="91440" bIns="45720" rtlCol="0" anchor="b">
            <a:normAutofit fontScale="4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en-US" sz="4800" b="1" dirty="0">
                <a:solidFill>
                  <a:schemeClr val="bg1"/>
                </a:solidFill>
                <a:latin typeface="Lato"/>
                <a:ea typeface="Lato"/>
                <a:cs typeface="Aharoni"/>
              </a:rPr>
              <a:t>DOMINIC KING</a:t>
            </a:r>
          </a:p>
          <a:p>
            <a:pPr>
              <a:lnSpc>
                <a:spcPct val="150000"/>
              </a:lnSpc>
            </a:pPr>
            <a:r>
              <a:rPr lang="en-US" sz="3200" b="1" dirty="0">
                <a:solidFill>
                  <a:schemeClr val="bg1"/>
                </a:solidFill>
                <a:latin typeface="Lato"/>
                <a:ea typeface="Lato"/>
                <a:cs typeface="Aharoni"/>
              </a:rPr>
              <a:t>STUDENT ACTIVITIES MANAGER (SPORT)</a:t>
            </a:r>
            <a:endParaRPr lang="en-US" sz="3200" b="1" u="sng">
              <a:solidFill>
                <a:schemeClr val="bg1"/>
              </a:solidFill>
              <a:latin typeface="Lato"/>
              <a:ea typeface="Lato"/>
              <a:cs typeface="Aharoni" panose="02010803020104030203" pitchFamily="2" charset="-79"/>
            </a:endParaRPr>
          </a:p>
          <a:p>
            <a:pPr>
              <a:lnSpc>
                <a:spcPct val="150000"/>
              </a:lnSpc>
            </a:pPr>
            <a:r>
              <a:rPr lang="en-US" sz="4800" b="1" dirty="0">
                <a:solidFill>
                  <a:schemeClr val="bg1"/>
                </a:solidFill>
                <a:latin typeface="Lato"/>
                <a:ea typeface="Lato"/>
                <a:cs typeface="Aharoni"/>
              </a:rPr>
              <a:t>HANNAH MORTIER</a:t>
            </a:r>
            <a:endParaRPr lang="en-US">
              <a:solidFill>
                <a:schemeClr val="bg1"/>
              </a:solidFill>
              <a:latin typeface="Lato"/>
              <a:ea typeface="Lato"/>
              <a:cs typeface="Lato"/>
            </a:endParaRPr>
          </a:p>
          <a:p>
            <a:pPr>
              <a:lnSpc>
                <a:spcPct val="150000"/>
              </a:lnSpc>
            </a:pPr>
            <a:r>
              <a:rPr lang="en-US" sz="3200" b="1" dirty="0">
                <a:solidFill>
                  <a:schemeClr val="bg1"/>
                </a:solidFill>
                <a:latin typeface="Lato"/>
                <a:ea typeface="Lato"/>
                <a:cs typeface="Aharoni"/>
              </a:rPr>
              <a:t>SPORTS COORDINATOR</a:t>
            </a:r>
          </a:p>
          <a:p>
            <a:pPr>
              <a:lnSpc>
                <a:spcPct val="150000"/>
              </a:lnSpc>
            </a:pPr>
            <a:r>
              <a:rPr lang="en-US" sz="4800" b="1" dirty="0">
                <a:solidFill>
                  <a:schemeClr val="bg1"/>
                </a:solidFill>
                <a:latin typeface="Lato"/>
                <a:ea typeface="Lato"/>
                <a:cs typeface="Aharoni"/>
              </a:rPr>
              <a:t>BLISS THORPE | GEORGE HINCHLIFFE | NIAMH KELLETT</a:t>
            </a:r>
            <a:endParaRPr lang="en-US" sz="4800" b="1">
              <a:solidFill>
                <a:schemeClr val="bg1"/>
              </a:solidFill>
              <a:latin typeface="Lato"/>
              <a:ea typeface="Lato"/>
              <a:cs typeface="Aharoni" panose="02010803020104030203" pitchFamily="2" charset="-79"/>
            </a:endParaRPr>
          </a:p>
          <a:p>
            <a:pPr>
              <a:lnSpc>
                <a:spcPct val="150000"/>
              </a:lnSpc>
            </a:pPr>
            <a:r>
              <a:rPr lang="en-US" sz="3200" b="1" dirty="0">
                <a:solidFill>
                  <a:schemeClr val="bg1"/>
                </a:solidFill>
                <a:latin typeface="Lato"/>
                <a:ea typeface="Lato"/>
                <a:cs typeface="Aharoni"/>
              </a:rPr>
              <a:t>SPORTS ASSISTANTS</a:t>
            </a:r>
          </a:p>
          <a:p>
            <a:pPr>
              <a:lnSpc>
                <a:spcPct val="150000"/>
              </a:lnSpc>
            </a:pPr>
            <a:r>
              <a:rPr lang="en-US" sz="4800" b="1" dirty="0">
                <a:solidFill>
                  <a:schemeClr val="bg1"/>
                </a:solidFill>
                <a:latin typeface="Lato"/>
                <a:ea typeface="Lato"/>
                <a:cs typeface="Aharoni"/>
              </a:rPr>
              <a:t>NICHOLA DYER</a:t>
            </a:r>
          </a:p>
          <a:p>
            <a:pPr>
              <a:lnSpc>
                <a:spcPct val="150000"/>
              </a:lnSpc>
            </a:pPr>
            <a:r>
              <a:rPr lang="en-US" sz="3200" b="1" dirty="0">
                <a:solidFill>
                  <a:schemeClr val="bg1"/>
                </a:solidFill>
                <a:latin typeface="Lato"/>
                <a:ea typeface="Lato"/>
                <a:cs typeface="Aharoni"/>
              </a:rPr>
              <a:t>RECEPTION, ADMIN AND VEHICLES MANAGER</a:t>
            </a:r>
            <a:endParaRPr lang="en-US" sz="3200" b="1" u="sng">
              <a:solidFill>
                <a:schemeClr val="bg1"/>
              </a:solidFill>
              <a:latin typeface="Lato"/>
              <a:ea typeface="Lato"/>
              <a:cs typeface="Aharoni"/>
            </a:endParaRPr>
          </a:p>
          <a:p>
            <a:pPr>
              <a:lnSpc>
                <a:spcPct val="150000"/>
              </a:lnSpc>
            </a:pPr>
            <a:r>
              <a:rPr lang="en-US" sz="3200" dirty="0">
                <a:solidFill>
                  <a:schemeClr val="bg1"/>
                </a:solidFill>
                <a:latin typeface="Lato"/>
                <a:ea typeface="Lato"/>
                <a:cs typeface="Aharoni"/>
              </a:rPr>
              <a:t>CONTACT DETAILS</a:t>
            </a:r>
          </a:p>
          <a:p>
            <a:pPr>
              <a:lnSpc>
                <a:spcPct val="150000"/>
              </a:lnSpc>
            </a:pPr>
            <a:r>
              <a:rPr lang="en-US" sz="3200" b="1" u="sng" dirty="0">
                <a:solidFill>
                  <a:schemeClr val="bg1"/>
                </a:solidFill>
                <a:latin typeface="Lato"/>
                <a:ea typeface="Lato"/>
                <a:cs typeface="Aharoni"/>
              </a:rPr>
              <a:t>bucs@essex.ac.uk</a:t>
            </a:r>
            <a:r>
              <a:rPr lang="en-US" sz="3200" b="1" dirty="0">
                <a:solidFill>
                  <a:schemeClr val="bg1"/>
                </a:solidFill>
                <a:latin typeface="Lato"/>
                <a:ea typeface="Lato"/>
                <a:cs typeface="Aharoni"/>
              </a:rPr>
              <a:t> </a:t>
            </a:r>
            <a:endParaRPr lang="en-US" sz="3200" b="1" dirty="0">
              <a:solidFill>
                <a:schemeClr val="bg1"/>
              </a:solidFill>
              <a:latin typeface="Lato"/>
              <a:ea typeface="Lato"/>
              <a:cs typeface="Aharoni" panose="02010803020104030203" pitchFamily="2" charset="-79"/>
            </a:endParaRPr>
          </a:p>
          <a:p>
            <a:pPr>
              <a:lnSpc>
                <a:spcPct val="150000"/>
              </a:lnSpc>
            </a:pPr>
            <a:r>
              <a:rPr lang="en-US" sz="5100" b="1" dirty="0">
                <a:solidFill>
                  <a:schemeClr val="bg1"/>
                </a:solidFill>
                <a:latin typeface="Lato"/>
                <a:ea typeface="Lato"/>
                <a:cs typeface="Aharoni"/>
              </a:rPr>
              <a:t>01206 863211 (</a:t>
            </a:r>
            <a:r>
              <a:rPr lang="en-US" sz="3800" b="1" dirty="0">
                <a:solidFill>
                  <a:schemeClr val="bg1"/>
                </a:solidFill>
                <a:latin typeface="Lato"/>
                <a:ea typeface="Lato"/>
                <a:cs typeface="Aharoni"/>
              </a:rPr>
              <a:t>SU RECEPTION</a:t>
            </a:r>
            <a:r>
              <a:rPr lang="en-US" sz="5100" b="1" dirty="0">
                <a:solidFill>
                  <a:schemeClr val="bg1"/>
                </a:solidFill>
                <a:latin typeface="Lato"/>
                <a:ea typeface="Lato"/>
                <a:cs typeface="Aharoni"/>
              </a:rPr>
              <a:t>)</a:t>
            </a:r>
          </a:p>
          <a:p>
            <a:pPr>
              <a:lnSpc>
                <a:spcPct val="150000"/>
              </a:lnSpc>
            </a:pPr>
            <a:r>
              <a:rPr lang="en-GB" sz="3200" dirty="0">
                <a:solidFill>
                  <a:schemeClr val="bg1"/>
                </a:solidFill>
                <a:latin typeface="Lato"/>
                <a:ea typeface="Lato"/>
                <a:cs typeface="Aharoni"/>
              </a:rPr>
              <a:t>07935134538 (BLADES PHONE AN BUCS number on Wednesdays)</a:t>
            </a:r>
          </a:p>
          <a:p>
            <a:pPr>
              <a:lnSpc>
                <a:spcPct val="150000"/>
              </a:lnSpc>
            </a:pPr>
            <a:endParaRPr lang="en-US" sz="3200" b="1" dirty="0">
              <a:solidFill>
                <a:schemeClr val="bg1"/>
              </a:solidFill>
              <a:latin typeface="Lato"/>
              <a:ea typeface="Lato"/>
              <a:cs typeface="Aharoni" panose="02010803020104030203" pitchFamily="2" charset="-79"/>
            </a:endParaRPr>
          </a:p>
        </p:txBody>
      </p:sp>
    </p:spTree>
    <p:extLst>
      <p:ext uri="{BB962C8B-B14F-4D97-AF65-F5344CB8AC3E}">
        <p14:creationId xmlns:p14="http://schemas.microsoft.com/office/powerpoint/2010/main" val="3075918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red background with a curved edge">
            <a:extLst>
              <a:ext uri="{FF2B5EF4-FFF2-40B4-BE49-F238E27FC236}">
                <a16:creationId xmlns:a16="http://schemas.microsoft.com/office/drawing/2014/main" id="{3CD9830A-22A3-541E-64AB-7D3C91EF80FE}"/>
              </a:ext>
            </a:extLst>
          </p:cNvPr>
          <p:cNvPicPr>
            <a:picLocks noGrp="1" noChangeAspect="1"/>
          </p:cNvPicPr>
          <p:nvPr>
            <p:ph idx="1"/>
          </p:nvPr>
        </p:nvPicPr>
        <p:blipFill>
          <a:blip r:embed="rId2"/>
          <a:stretch>
            <a:fillRect/>
          </a:stretch>
        </p:blipFill>
        <p:spPr>
          <a:xfrm>
            <a:off x="-78919" y="-46559"/>
            <a:ext cx="12180501" cy="6862189"/>
          </a:xfrm>
        </p:spPr>
      </p:pic>
      <p:pic>
        <p:nvPicPr>
          <p:cNvPr id="5" name="Picture 4" descr="A black shield with white text&#10;&#10;Description automatically generated">
            <a:extLst>
              <a:ext uri="{FF2B5EF4-FFF2-40B4-BE49-F238E27FC236}">
                <a16:creationId xmlns:a16="http://schemas.microsoft.com/office/drawing/2014/main" id="{06E19077-5D11-69C2-398D-0F779439D1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72" y="141799"/>
            <a:ext cx="1491192" cy="1491192"/>
          </a:xfrm>
          <a:prstGeom prst="rect">
            <a:avLst/>
          </a:prstGeom>
        </p:spPr>
      </p:pic>
      <p:pic>
        <p:nvPicPr>
          <p:cNvPr id="7" name="Picture 6">
            <a:extLst>
              <a:ext uri="{FF2B5EF4-FFF2-40B4-BE49-F238E27FC236}">
                <a16:creationId xmlns:a16="http://schemas.microsoft.com/office/drawing/2014/main" id="{BEC343FE-8314-8BDB-5A85-E0928A8173E0}"/>
              </a:ext>
            </a:extLst>
          </p:cNvPr>
          <p:cNvPicPr>
            <a:picLocks noChangeAspect="1"/>
          </p:cNvPicPr>
          <p:nvPr/>
        </p:nvPicPr>
        <p:blipFill>
          <a:blip r:embed="rId4"/>
          <a:stretch>
            <a:fillRect/>
          </a:stretch>
        </p:blipFill>
        <p:spPr>
          <a:xfrm>
            <a:off x="10674012" y="139908"/>
            <a:ext cx="1362075" cy="457200"/>
          </a:xfrm>
          <a:prstGeom prst="rect">
            <a:avLst/>
          </a:prstGeom>
        </p:spPr>
      </p:pic>
      <p:sp>
        <p:nvSpPr>
          <p:cNvPr id="4" name="Title 3">
            <a:extLst>
              <a:ext uri="{FF2B5EF4-FFF2-40B4-BE49-F238E27FC236}">
                <a16:creationId xmlns:a16="http://schemas.microsoft.com/office/drawing/2014/main" id="{F6B8F8DB-192F-3028-80BF-66FC93F11222}"/>
              </a:ext>
            </a:extLst>
          </p:cNvPr>
          <p:cNvSpPr>
            <a:spLocks noGrp="1"/>
          </p:cNvSpPr>
          <p:nvPr>
            <p:ph type="title"/>
          </p:nvPr>
        </p:nvSpPr>
        <p:spPr>
          <a:xfrm>
            <a:off x="1213152" y="413506"/>
            <a:ext cx="10515600" cy="1325563"/>
          </a:xfrm>
        </p:spPr>
        <p:txBody>
          <a:bodyPr/>
          <a:lstStyle/>
          <a:p>
            <a:pPr algn="ctr"/>
            <a:r>
              <a:rPr lang="en-GB" dirty="0">
                <a:solidFill>
                  <a:schemeClr val="bg1"/>
                </a:solidFill>
                <a:latin typeface="Bebas Neue"/>
                <a:cs typeface="Calibri Light"/>
              </a:rPr>
              <a:t>TEAM HUB</a:t>
            </a:r>
            <a:endParaRPr lang="en-US">
              <a:solidFill>
                <a:schemeClr val="bg1"/>
              </a:solidFill>
              <a:latin typeface="Bebas Neue"/>
            </a:endParaRPr>
          </a:p>
        </p:txBody>
      </p:sp>
      <p:pic>
        <p:nvPicPr>
          <p:cNvPr id="2" name="Picture 1" descr="A cell phone with a screen showing a schedule&#10;&#10;Description automatically generated">
            <a:extLst>
              <a:ext uri="{FF2B5EF4-FFF2-40B4-BE49-F238E27FC236}">
                <a16:creationId xmlns:a16="http://schemas.microsoft.com/office/drawing/2014/main" id="{AF5EEEDA-FEC7-7E22-F6D5-BE37D2B42FB0}"/>
              </a:ext>
            </a:extLst>
          </p:cNvPr>
          <p:cNvPicPr>
            <a:picLocks noChangeAspect="1"/>
          </p:cNvPicPr>
          <p:nvPr/>
        </p:nvPicPr>
        <p:blipFill>
          <a:blip r:embed="rId5"/>
          <a:stretch>
            <a:fillRect/>
          </a:stretch>
        </p:blipFill>
        <p:spPr>
          <a:xfrm>
            <a:off x="1591733" y="1472776"/>
            <a:ext cx="9093200" cy="4311589"/>
          </a:xfrm>
          <a:prstGeom prst="rect">
            <a:avLst/>
          </a:prstGeom>
        </p:spPr>
      </p:pic>
    </p:spTree>
    <p:extLst>
      <p:ext uri="{BB962C8B-B14F-4D97-AF65-F5344CB8AC3E}">
        <p14:creationId xmlns:p14="http://schemas.microsoft.com/office/powerpoint/2010/main" val="42810483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red background with a curved edge">
            <a:extLst>
              <a:ext uri="{FF2B5EF4-FFF2-40B4-BE49-F238E27FC236}">
                <a16:creationId xmlns:a16="http://schemas.microsoft.com/office/drawing/2014/main" id="{3CD9830A-22A3-541E-64AB-7D3C91EF80FE}"/>
              </a:ext>
            </a:extLst>
          </p:cNvPr>
          <p:cNvPicPr>
            <a:picLocks noGrp="1" noChangeAspect="1"/>
          </p:cNvPicPr>
          <p:nvPr>
            <p:ph idx="1"/>
          </p:nvPr>
        </p:nvPicPr>
        <p:blipFill>
          <a:blip r:embed="rId2"/>
          <a:stretch>
            <a:fillRect/>
          </a:stretch>
        </p:blipFill>
        <p:spPr>
          <a:xfrm>
            <a:off x="-308729" y="-143321"/>
            <a:ext cx="12180501" cy="6862189"/>
          </a:xfrm>
        </p:spPr>
      </p:pic>
      <p:pic>
        <p:nvPicPr>
          <p:cNvPr id="5" name="Picture 4" descr="A black shield with white text&#10;&#10;Description automatically generated">
            <a:extLst>
              <a:ext uri="{FF2B5EF4-FFF2-40B4-BE49-F238E27FC236}">
                <a16:creationId xmlns:a16="http://schemas.microsoft.com/office/drawing/2014/main" id="{06E19077-5D11-69C2-398D-0F779439D1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72" y="141799"/>
            <a:ext cx="1491192" cy="1491192"/>
          </a:xfrm>
          <a:prstGeom prst="rect">
            <a:avLst/>
          </a:prstGeom>
        </p:spPr>
      </p:pic>
      <p:pic>
        <p:nvPicPr>
          <p:cNvPr id="7" name="Picture 6">
            <a:extLst>
              <a:ext uri="{FF2B5EF4-FFF2-40B4-BE49-F238E27FC236}">
                <a16:creationId xmlns:a16="http://schemas.microsoft.com/office/drawing/2014/main" id="{BEC343FE-8314-8BDB-5A85-E0928A8173E0}"/>
              </a:ext>
            </a:extLst>
          </p:cNvPr>
          <p:cNvPicPr>
            <a:picLocks noChangeAspect="1"/>
          </p:cNvPicPr>
          <p:nvPr/>
        </p:nvPicPr>
        <p:blipFill>
          <a:blip r:embed="rId4"/>
          <a:stretch>
            <a:fillRect/>
          </a:stretch>
        </p:blipFill>
        <p:spPr>
          <a:xfrm>
            <a:off x="10674012" y="139908"/>
            <a:ext cx="1362075" cy="457200"/>
          </a:xfrm>
          <a:prstGeom prst="rect">
            <a:avLst/>
          </a:prstGeom>
        </p:spPr>
      </p:pic>
      <p:sp>
        <p:nvSpPr>
          <p:cNvPr id="4" name="Title 3">
            <a:extLst>
              <a:ext uri="{FF2B5EF4-FFF2-40B4-BE49-F238E27FC236}">
                <a16:creationId xmlns:a16="http://schemas.microsoft.com/office/drawing/2014/main" id="{F6B8F8DB-192F-3028-80BF-66FC93F11222}"/>
              </a:ext>
            </a:extLst>
          </p:cNvPr>
          <p:cNvSpPr>
            <a:spLocks noGrp="1"/>
          </p:cNvSpPr>
          <p:nvPr>
            <p:ph type="title"/>
          </p:nvPr>
        </p:nvSpPr>
        <p:spPr>
          <a:xfrm>
            <a:off x="1213152" y="413506"/>
            <a:ext cx="10515600" cy="1325563"/>
          </a:xfrm>
        </p:spPr>
        <p:txBody>
          <a:bodyPr/>
          <a:lstStyle/>
          <a:p>
            <a:pPr algn="ctr"/>
            <a:r>
              <a:rPr lang="en-GB" dirty="0">
                <a:solidFill>
                  <a:schemeClr val="bg1"/>
                </a:solidFill>
                <a:latin typeface="Bebas Neue"/>
                <a:cs typeface="Calibri Light"/>
              </a:rPr>
              <a:t>VIEW FIXTURES</a:t>
            </a:r>
            <a:endParaRPr lang="en-US">
              <a:solidFill>
                <a:schemeClr val="bg1"/>
              </a:solidFill>
              <a:latin typeface="Bebas Neue"/>
            </a:endParaRPr>
          </a:p>
        </p:txBody>
      </p:sp>
      <p:pic>
        <p:nvPicPr>
          <p:cNvPr id="3" name="Picture 2" descr="A cellphone with a screen showing a red and white app&#10;&#10;Description automatically generated">
            <a:extLst>
              <a:ext uri="{FF2B5EF4-FFF2-40B4-BE49-F238E27FC236}">
                <a16:creationId xmlns:a16="http://schemas.microsoft.com/office/drawing/2014/main" id="{7F7447E1-F10D-2394-E003-146AA64BBBDF}"/>
              </a:ext>
            </a:extLst>
          </p:cNvPr>
          <p:cNvPicPr>
            <a:picLocks noChangeAspect="1"/>
          </p:cNvPicPr>
          <p:nvPr/>
        </p:nvPicPr>
        <p:blipFill>
          <a:blip r:embed="rId5"/>
          <a:stretch>
            <a:fillRect/>
          </a:stretch>
        </p:blipFill>
        <p:spPr>
          <a:xfrm>
            <a:off x="1531257" y="1477782"/>
            <a:ext cx="8863390" cy="5378054"/>
          </a:xfrm>
          <a:prstGeom prst="rect">
            <a:avLst/>
          </a:prstGeom>
        </p:spPr>
      </p:pic>
    </p:spTree>
    <p:extLst>
      <p:ext uri="{BB962C8B-B14F-4D97-AF65-F5344CB8AC3E}">
        <p14:creationId xmlns:p14="http://schemas.microsoft.com/office/powerpoint/2010/main" val="19015281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red background with a curved edge">
            <a:extLst>
              <a:ext uri="{FF2B5EF4-FFF2-40B4-BE49-F238E27FC236}">
                <a16:creationId xmlns:a16="http://schemas.microsoft.com/office/drawing/2014/main" id="{3CD9830A-22A3-541E-64AB-7D3C91EF80FE}"/>
              </a:ext>
            </a:extLst>
          </p:cNvPr>
          <p:cNvPicPr>
            <a:picLocks noGrp="1" noChangeAspect="1"/>
          </p:cNvPicPr>
          <p:nvPr>
            <p:ph idx="1"/>
          </p:nvPr>
        </p:nvPicPr>
        <p:blipFill>
          <a:blip r:embed="rId2"/>
          <a:stretch>
            <a:fillRect/>
          </a:stretch>
        </p:blipFill>
        <p:spPr>
          <a:xfrm>
            <a:off x="-151490" y="-46559"/>
            <a:ext cx="12180501" cy="6862189"/>
          </a:xfrm>
        </p:spPr>
      </p:pic>
      <p:pic>
        <p:nvPicPr>
          <p:cNvPr id="5" name="Picture 4" descr="A black shield with white text&#10;&#10;Description automatically generated">
            <a:extLst>
              <a:ext uri="{FF2B5EF4-FFF2-40B4-BE49-F238E27FC236}">
                <a16:creationId xmlns:a16="http://schemas.microsoft.com/office/drawing/2014/main" id="{06E19077-5D11-69C2-398D-0F779439D1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72" y="141799"/>
            <a:ext cx="1491192" cy="1491192"/>
          </a:xfrm>
          <a:prstGeom prst="rect">
            <a:avLst/>
          </a:prstGeom>
        </p:spPr>
      </p:pic>
      <p:pic>
        <p:nvPicPr>
          <p:cNvPr id="7" name="Picture 6">
            <a:extLst>
              <a:ext uri="{FF2B5EF4-FFF2-40B4-BE49-F238E27FC236}">
                <a16:creationId xmlns:a16="http://schemas.microsoft.com/office/drawing/2014/main" id="{BEC343FE-8314-8BDB-5A85-E0928A8173E0}"/>
              </a:ext>
            </a:extLst>
          </p:cNvPr>
          <p:cNvPicPr>
            <a:picLocks noChangeAspect="1"/>
          </p:cNvPicPr>
          <p:nvPr/>
        </p:nvPicPr>
        <p:blipFill>
          <a:blip r:embed="rId4"/>
          <a:stretch>
            <a:fillRect/>
          </a:stretch>
        </p:blipFill>
        <p:spPr>
          <a:xfrm>
            <a:off x="10674012" y="139908"/>
            <a:ext cx="1362075" cy="457200"/>
          </a:xfrm>
          <a:prstGeom prst="rect">
            <a:avLst/>
          </a:prstGeom>
        </p:spPr>
      </p:pic>
      <p:sp>
        <p:nvSpPr>
          <p:cNvPr id="4" name="Title 3">
            <a:extLst>
              <a:ext uri="{FF2B5EF4-FFF2-40B4-BE49-F238E27FC236}">
                <a16:creationId xmlns:a16="http://schemas.microsoft.com/office/drawing/2014/main" id="{F6B8F8DB-192F-3028-80BF-66FC93F11222}"/>
              </a:ext>
            </a:extLst>
          </p:cNvPr>
          <p:cNvSpPr>
            <a:spLocks noGrp="1"/>
          </p:cNvSpPr>
          <p:nvPr>
            <p:ph type="title"/>
          </p:nvPr>
        </p:nvSpPr>
        <p:spPr>
          <a:xfrm>
            <a:off x="1213152" y="413506"/>
            <a:ext cx="10515600" cy="1325563"/>
          </a:xfrm>
        </p:spPr>
        <p:txBody>
          <a:bodyPr/>
          <a:lstStyle/>
          <a:p>
            <a:pPr algn="ctr"/>
            <a:r>
              <a:rPr lang="en-GB" dirty="0">
                <a:solidFill>
                  <a:schemeClr val="bg1"/>
                </a:solidFill>
                <a:latin typeface="Bebas Neue"/>
                <a:cs typeface="Calibri Light"/>
              </a:rPr>
              <a:t>VIEW LEAGUE TABLES</a:t>
            </a:r>
            <a:endParaRPr lang="en-US">
              <a:solidFill>
                <a:schemeClr val="bg1"/>
              </a:solidFill>
              <a:latin typeface="Bebas Neue"/>
            </a:endParaRPr>
          </a:p>
        </p:txBody>
      </p:sp>
      <p:pic>
        <p:nvPicPr>
          <p:cNvPr id="3" name="Picture 2" descr="A cellphone with a red and white screen&#10;&#10;Description automatically generated">
            <a:extLst>
              <a:ext uri="{FF2B5EF4-FFF2-40B4-BE49-F238E27FC236}">
                <a16:creationId xmlns:a16="http://schemas.microsoft.com/office/drawing/2014/main" id="{0923A90A-BE6A-42D7-3435-9C05F60EAB99}"/>
              </a:ext>
            </a:extLst>
          </p:cNvPr>
          <p:cNvPicPr>
            <a:picLocks noChangeAspect="1"/>
          </p:cNvPicPr>
          <p:nvPr/>
        </p:nvPicPr>
        <p:blipFill>
          <a:blip r:embed="rId5"/>
          <a:stretch>
            <a:fillRect/>
          </a:stretch>
        </p:blipFill>
        <p:spPr>
          <a:xfrm>
            <a:off x="1906210" y="1544383"/>
            <a:ext cx="9044819" cy="5087614"/>
          </a:xfrm>
          <a:prstGeom prst="rect">
            <a:avLst/>
          </a:prstGeom>
        </p:spPr>
      </p:pic>
    </p:spTree>
    <p:extLst>
      <p:ext uri="{BB962C8B-B14F-4D97-AF65-F5344CB8AC3E}">
        <p14:creationId xmlns:p14="http://schemas.microsoft.com/office/powerpoint/2010/main" val="39265012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red background with a curved edge">
            <a:extLst>
              <a:ext uri="{FF2B5EF4-FFF2-40B4-BE49-F238E27FC236}">
                <a16:creationId xmlns:a16="http://schemas.microsoft.com/office/drawing/2014/main" id="{3CD9830A-22A3-541E-64AB-7D3C91EF80FE}"/>
              </a:ext>
            </a:extLst>
          </p:cNvPr>
          <p:cNvPicPr>
            <a:picLocks noGrp="1" noChangeAspect="1"/>
          </p:cNvPicPr>
          <p:nvPr>
            <p:ph idx="1"/>
          </p:nvPr>
        </p:nvPicPr>
        <p:blipFill>
          <a:blip r:embed="rId2"/>
          <a:stretch>
            <a:fillRect/>
          </a:stretch>
        </p:blipFill>
        <p:spPr>
          <a:xfrm>
            <a:off x="-78919" y="-46559"/>
            <a:ext cx="12180501" cy="6862189"/>
          </a:xfrm>
        </p:spPr>
      </p:pic>
      <p:pic>
        <p:nvPicPr>
          <p:cNvPr id="5" name="Picture 4" descr="A black shield with white text&#10;&#10;Description automatically generated">
            <a:extLst>
              <a:ext uri="{FF2B5EF4-FFF2-40B4-BE49-F238E27FC236}">
                <a16:creationId xmlns:a16="http://schemas.microsoft.com/office/drawing/2014/main" id="{06E19077-5D11-69C2-398D-0F779439D1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72" y="141799"/>
            <a:ext cx="1491192" cy="1491192"/>
          </a:xfrm>
          <a:prstGeom prst="rect">
            <a:avLst/>
          </a:prstGeom>
        </p:spPr>
      </p:pic>
      <p:pic>
        <p:nvPicPr>
          <p:cNvPr id="7" name="Picture 6">
            <a:extLst>
              <a:ext uri="{FF2B5EF4-FFF2-40B4-BE49-F238E27FC236}">
                <a16:creationId xmlns:a16="http://schemas.microsoft.com/office/drawing/2014/main" id="{BEC343FE-8314-8BDB-5A85-E0928A8173E0}"/>
              </a:ext>
            </a:extLst>
          </p:cNvPr>
          <p:cNvPicPr>
            <a:picLocks noChangeAspect="1"/>
          </p:cNvPicPr>
          <p:nvPr/>
        </p:nvPicPr>
        <p:blipFill>
          <a:blip r:embed="rId4"/>
          <a:stretch>
            <a:fillRect/>
          </a:stretch>
        </p:blipFill>
        <p:spPr>
          <a:xfrm>
            <a:off x="10674012" y="139908"/>
            <a:ext cx="1362075" cy="457200"/>
          </a:xfrm>
          <a:prstGeom prst="rect">
            <a:avLst/>
          </a:prstGeom>
        </p:spPr>
      </p:pic>
      <p:sp>
        <p:nvSpPr>
          <p:cNvPr id="4" name="Title 3">
            <a:extLst>
              <a:ext uri="{FF2B5EF4-FFF2-40B4-BE49-F238E27FC236}">
                <a16:creationId xmlns:a16="http://schemas.microsoft.com/office/drawing/2014/main" id="{F6B8F8DB-192F-3028-80BF-66FC93F11222}"/>
              </a:ext>
            </a:extLst>
          </p:cNvPr>
          <p:cNvSpPr>
            <a:spLocks noGrp="1"/>
          </p:cNvSpPr>
          <p:nvPr>
            <p:ph type="title"/>
          </p:nvPr>
        </p:nvSpPr>
        <p:spPr>
          <a:xfrm>
            <a:off x="1213152" y="413506"/>
            <a:ext cx="10515600" cy="1325563"/>
          </a:xfrm>
        </p:spPr>
        <p:txBody>
          <a:bodyPr/>
          <a:lstStyle/>
          <a:p>
            <a:pPr algn="ctr"/>
            <a:r>
              <a:rPr lang="en-GB" dirty="0">
                <a:solidFill>
                  <a:schemeClr val="bg1"/>
                </a:solidFill>
                <a:latin typeface="Bebas Neue"/>
                <a:cs typeface="Calibri Light"/>
              </a:rPr>
              <a:t>VIEW KNOCKOUTS</a:t>
            </a:r>
            <a:endParaRPr lang="en-US">
              <a:solidFill>
                <a:schemeClr val="bg1"/>
              </a:solidFill>
              <a:latin typeface="Bebas Neue"/>
            </a:endParaRPr>
          </a:p>
        </p:txBody>
      </p:sp>
      <p:pic>
        <p:nvPicPr>
          <p:cNvPr id="3" name="Picture 2" descr="A screen shot of a phone&#10;&#10;Description automatically generated">
            <a:extLst>
              <a:ext uri="{FF2B5EF4-FFF2-40B4-BE49-F238E27FC236}">
                <a16:creationId xmlns:a16="http://schemas.microsoft.com/office/drawing/2014/main" id="{A50A92DD-FD28-FF8F-9BF2-D5B230C7D2F2}"/>
              </a:ext>
            </a:extLst>
          </p:cNvPr>
          <p:cNvPicPr>
            <a:picLocks noChangeAspect="1"/>
          </p:cNvPicPr>
          <p:nvPr/>
        </p:nvPicPr>
        <p:blipFill>
          <a:blip r:embed="rId5"/>
          <a:stretch>
            <a:fillRect/>
          </a:stretch>
        </p:blipFill>
        <p:spPr>
          <a:xfrm>
            <a:off x="1482876" y="1471065"/>
            <a:ext cx="10339009" cy="4532726"/>
          </a:xfrm>
          <a:prstGeom prst="rect">
            <a:avLst/>
          </a:prstGeom>
        </p:spPr>
      </p:pic>
    </p:spTree>
    <p:extLst>
      <p:ext uri="{BB962C8B-B14F-4D97-AF65-F5344CB8AC3E}">
        <p14:creationId xmlns:p14="http://schemas.microsoft.com/office/powerpoint/2010/main" val="8743352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red background with a curved edge">
            <a:extLst>
              <a:ext uri="{FF2B5EF4-FFF2-40B4-BE49-F238E27FC236}">
                <a16:creationId xmlns:a16="http://schemas.microsoft.com/office/drawing/2014/main" id="{3CD9830A-22A3-541E-64AB-7D3C91EF80FE}"/>
              </a:ext>
            </a:extLst>
          </p:cNvPr>
          <p:cNvPicPr>
            <a:picLocks noGrp="1" noChangeAspect="1"/>
          </p:cNvPicPr>
          <p:nvPr>
            <p:ph idx="1"/>
          </p:nvPr>
        </p:nvPicPr>
        <p:blipFill>
          <a:blip r:embed="rId2"/>
          <a:stretch>
            <a:fillRect/>
          </a:stretch>
        </p:blipFill>
        <p:spPr>
          <a:xfrm>
            <a:off x="-78919" y="-46559"/>
            <a:ext cx="12180501" cy="6862189"/>
          </a:xfrm>
        </p:spPr>
      </p:pic>
      <p:pic>
        <p:nvPicPr>
          <p:cNvPr id="5" name="Picture 4" descr="A black shield with white text&#10;&#10;Description automatically generated">
            <a:extLst>
              <a:ext uri="{FF2B5EF4-FFF2-40B4-BE49-F238E27FC236}">
                <a16:creationId xmlns:a16="http://schemas.microsoft.com/office/drawing/2014/main" id="{06E19077-5D11-69C2-398D-0F779439D1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72" y="141799"/>
            <a:ext cx="1491192" cy="1491192"/>
          </a:xfrm>
          <a:prstGeom prst="rect">
            <a:avLst/>
          </a:prstGeom>
        </p:spPr>
      </p:pic>
      <p:pic>
        <p:nvPicPr>
          <p:cNvPr id="7" name="Picture 6">
            <a:extLst>
              <a:ext uri="{FF2B5EF4-FFF2-40B4-BE49-F238E27FC236}">
                <a16:creationId xmlns:a16="http://schemas.microsoft.com/office/drawing/2014/main" id="{BEC343FE-8314-8BDB-5A85-E0928A8173E0}"/>
              </a:ext>
            </a:extLst>
          </p:cNvPr>
          <p:cNvPicPr>
            <a:picLocks noChangeAspect="1"/>
          </p:cNvPicPr>
          <p:nvPr/>
        </p:nvPicPr>
        <p:blipFill>
          <a:blip r:embed="rId4"/>
          <a:stretch>
            <a:fillRect/>
          </a:stretch>
        </p:blipFill>
        <p:spPr>
          <a:xfrm>
            <a:off x="10674012" y="139908"/>
            <a:ext cx="1362075" cy="457200"/>
          </a:xfrm>
          <a:prstGeom prst="rect">
            <a:avLst/>
          </a:prstGeom>
        </p:spPr>
      </p:pic>
      <p:sp>
        <p:nvSpPr>
          <p:cNvPr id="4" name="Title 3">
            <a:extLst>
              <a:ext uri="{FF2B5EF4-FFF2-40B4-BE49-F238E27FC236}">
                <a16:creationId xmlns:a16="http://schemas.microsoft.com/office/drawing/2014/main" id="{F6B8F8DB-192F-3028-80BF-66FC93F11222}"/>
              </a:ext>
            </a:extLst>
          </p:cNvPr>
          <p:cNvSpPr>
            <a:spLocks noGrp="1"/>
          </p:cNvSpPr>
          <p:nvPr>
            <p:ph type="title"/>
          </p:nvPr>
        </p:nvSpPr>
        <p:spPr>
          <a:xfrm>
            <a:off x="1213152" y="413506"/>
            <a:ext cx="10515600" cy="1325563"/>
          </a:xfrm>
        </p:spPr>
        <p:txBody>
          <a:bodyPr/>
          <a:lstStyle/>
          <a:p>
            <a:pPr algn="ctr"/>
            <a:r>
              <a:rPr lang="en-GB" dirty="0">
                <a:solidFill>
                  <a:schemeClr val="bg1"/>
                </a:solidFill>
                <a:latin typeface="Bebas Neue"/>
                <a:cs typeface="Calibri Light"/>
              </a:rPr>
              <a:t>SQUADS  VS  TEAMSHEETS</a:t>
            </a:r>
            <a:endParaRPr lang="en-US">
              <a:solidFill>
                <a:schemeClr val="bg1"/>
              </a:solidFill>
              <a:latin typeface="Bebas Neue"/>
            </a:endParaRPr>
          </a:p>
        </p:txBody>
      </p:sp>
      <p:pic>
        <p:nvPicPr>
          <p:cNvPr id="2" name="Picture 1" descr="A screenshot of a phone&#10;&#10;Description automatically generated">
            <a:extLst>
              <a:ext uri="{FF2B5EF4-FFF2-40B4-BE49-F238E27FC236}">
                <a16:creationId xmlns:a16="http://schemas.microsoft.com/office/drawing/2014/main" id="{9E7D4516-B090-AC95-85EF-7E1633226AE9}"/>
              </a:ext>
            </a:extLst>
          </p:cNvPr>
          <p:cNvPicPr>
            <a:picLocks noChangeAspect="1"/>
          </p:cNvPicPr>
          <p:nvPr/>
        </p:nvPicPr>
        <p:blipFill>
          <a:blip r:embed="rId5"/>
          <a:stretch>
            <a:fillRect/>
          </a:stretch>
        </p:blipFill>
        <p:spPr>
          <a:xfrm>
            <a:off x="1434495" y="1749865"/>
            <a:ext cx="9818914" cy="4446840"/>
          </a:xfrm>
          <a:prstGeom prst="rect">
            <a:avLst/>
          </a:prstGeom>
        </p:spPr>
      </p:pic>
    </p:spTree>
    <p:extLst>
      <p:ext uri="{BB962C8B-B14F-4D97-AF65-F5344CB8AC3E}">
        <p14:creationId xmlns:p14="http://schemas.microsoft.com/office/powerpoint/2010/main" val="6109986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red background with a curved edge">
            <a:extLst>
              <a:ext uri="{FF2B5EF4-FFF2-40B4-BE49-F238E27FC236}">
                <a16:creationId xmlns:a16="http://schemas.microsoft.com/office/drawing/2014/main" id="{3CD9830A-22A3-541E-64AB-7D3C91EF80FE}"/>
              </a:ext>
            </a:extLst>
          </p:cNvPr>
          <p:cNvPicPr>
            <a:picLocks noGrp="1" noChangeAspect="1"/>
          </p:cNvPicPr>
          <p:nvPr>
            <p:ph idx="1"/>
          </p:nvPr>
        </p:nvPicPr>
        <p:blipFill>
          <a:blip r:embed="rId2"/>
          <a:stretch>
            <a:fillRect/>
          </a:stretch>
        </p:blipFill>
        <p:spPr>
          <a:xfrm>
            <a:off x="-78919" y="-46559"/>
            <a:ext cx="12180501" cy="6862189"/>
          </a:xfrm>
        </p:spPr>
      </p:pic>
      <p:pic>
        <p:nvPicPr>
          <p:cNvPr id="5" name="Picture 4" descr="A black shield with white text&#10;&#10;Description automatically generated">
            <a:extLst>
              <a:ext uri="{FF2B5EF4-FFF2-40B4-BE49-F238E27FC236}">
                <a16:creationId xmlns:a16="http://schemas.microsoft.com/office/drawing/2014/main" id="{06E19077-5D11-69C2-398D-0F779439D1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72" y="141799"/>
            <a:ext cx="1491192" cy="1491192"/>
          </a:xfrm>
          <a:prstGeom prst="rect">
            <a:avLst/>
          </a:prstGeom>
        </p:spPr>
      </p:pic>
      <p:pic>
        <p:nvPicPr>
          <p:cNvPr id="7" name="Picture 6">
            <a:extLst>
              <a:ext uri="{FF2B5EF4-FFF2-40B4-BE49-F238E27FC236}">
                <a16:creationId xmlns:a16="http://schemas.microsoft.com/office/drawing/2014/main" id="{BEC343FE-8314-8BDB-5A85-E0928A8173E0}"/>
              </a:ext>
            </a:extLst>
          </p:cNvPr>
          <p:cNvPicPr>
            <a:picLocks noChangeAspect="1"/>
          </p:cNvPicPr>
          <p:nvPr/>
        </p:nvPicPr>
        <p:blipFill>
          <a:blip r:embed="rId4"/>
          <a:stretch>
            <a:fillRect/>
          </a:stretch>
        </p:blipFill>
        <p:spPr>
          <a:xfrm>
            <a:off x="10674012" y="139908"/>
            <a:ext cx="1362075" cy="457200"/>
          </a:xfrm>
          <a:prstGeom prst="rect">
            <a:avLst/>
          </a:prstGeom>
        </p:spPr>
      </p:pic>
      <p:sp>
        <p:nvSpPr>
          <p:cNvPr id="4" name="Title 3">
            <a:extLst>
              <a:ext uri="{FF2B5EF4-FFF2-40B4-BE49-F238E27FC236}">
                <a16:creationId xmlns:a16="http://schemas.microsoft.com/office/drawing/2014/main" id="{F6B8F8DB-192F-3028-80BF-66FC93F11222}"/>
              </a:ext>
            </a:extLst>
          </p:cNvPr>
          <p:cNvSpPr>
            <a:spLocks noGrp="1"/>
          </p:cNvSpPr>
          <p:nvPr>
            <p:ph type="title"/>
          </p:nvPr>
        </p:nvSpPr>
        <p:spPr>
          <a:xfrm>
            <a:off x="1213152" y="413506"/>
            <a:ext cx="10515600" cy="1325563"/>
          </a:xfrm>
        </p:spPr>
        <p:txBody>
          <a:bodyPr/>
          <a:lstStyle/>
          <a:p>
            <a:pPr algn="ctr"/>
            <a:r>
              <a:rPr lang="en-GB" dirty="0">
                <a:solidFill>
                  <a:schemeClr val="bg1"/>
                </a:solidFill>
                <a:latin typeface="Bebas Neue"/>
                <a:cs typeface="Calibri Light"/>
              </a:rPr>
              <a:t>SQUAD MANAGEMENT ON APP</a:t>
            </a:r>
          </a:p>
        </p:txBody>
      </p:sp>
      <p:pic>
        <p:nvPicPr>
          <p:cNvPr id="2" name="Picture 1" descr="A screenshot of a phone&#10;&#10;Description automatically generated">
            <a:extLst>
              <a:ext uri="{FF2B5EF4-FFF2-40B4-BE49-F238E27FC236}">
                <a16:creationId xmlns:a16="http://schemas.microsoft.com/office/drawing/2014/main" id="{8635666F-797D-7C47-592C-D17EEDC0B146}"/>
              </a:ext>
            </a:extLst>
          </p:cNvPr>
          <p:cNvPicPr>
            <a:picLocks noChangeAspect="1"/>
          </p:cNvPicPr>
          <p:nvPr/>
        </p:nvPicPr>
        <p:blipFill>
          <a:blip r:embed="rId5"/>
          <a:stretch>
            <a:fillRect/>
          </a:stretch>
        </p:blipFill>
        <p:spPr>
          <a:xfrm>
            <a:off x="1482876" y="1586350"/>
            <a:ext cx="9976152" cy="4277966"/>
          </a:xfrm>
          <a:prstGeom prst="rect">
            <a:avLst/>
          </a:prstGeom>
        </p:spPr>
      </p:pic>
    </p:spTree>
    <p:extLst>
      <p:ext uri="{BB962C8B-B14F-4D97-AF65-F5344CB8AC3E}">
        <p14:creationId xmlns:p14="http://schemas.microsoft.com/office/powerpoint/2010/main" val="25635892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red background with a curved edge">
            <a:extLst>
              <a:ext uri="{FF2B5EF4-FFF2-40B4-BE49-F238E27FC236}">
                <a16:creationId xmlns:a16="http://schemas.microsoft.com/office/drawing/2014/main" id="{3CD9830A-22A3-541E-64AB-7D3C91EF80FE}"/>
              </a:ext>
            </a:extLst>
          </p:cNvPr>
          <p:cNvPicPr>
            <a:picLocks noGrp="1" noChangeAspect="1"/>
          </p:cNvPicPr>
          <p:nvPr>
            <p:ph idx="1"/>
          </p:nvPr>
        </p:nvPicPr>
        <p:blipFill>
          <a:blip r:embed="rId2"/>
          <a:stretch>
            <a:fillRect/>
          </a:stretch>
        </p:blipFill>
        <p:spPr>
          <a:xfrm>
            <a:off x="-78919" y="-58654"/>
            <a:ext cx="12180501" cy="6862189"/>
          </a:xfrm>
        </p:spPr>
      </p:pic>
      <p:pic>
        <p:nvPicPr>
          <p:cNvPr id="5" name="Picture 4" descr="A black shield with white text&#10;&#10;Description automatically generated">
            <a:extLst>
              <a:ext uri="{FF2B5EF4-FFF2-40B4-BE49-F238E27FC236}">
                <a16:creationId xmlns:a16="http://schemas.microsoft.com/office/drawing/2014/main" id="{06E19077-5D11-69C2-398D-0F779439D1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72" y="141799"/>
            <a:ext cx="1491192" cy="1491192"/>
          </a:xfrm>
          <a:prstGeom prst="rect">
            <a:avLst/>
          </a:prstGeom>
        </p:spPr>
      </p:pic>
      <p:pic>
        <p:nvPicPr>
          <p:cNvPr id="7" name="Picture 6">
            <a:extLst>
              <a:ext uri="{FF2B5EF4-FFF2-40B4-BE49-F238E27FC236}">
                <a16:creationId xmlns:a16="http://schemas.microsoft.com/office/drawing/2014/main" id="{BEC343FE-8314-8BDB-5A85-E0928A8173E0}"/>
              </a:ext>
            </a:extLst>
          </p:cNvPr>
          <p:cNvPicPr>
            <a:picLocks noChangeAspect="1"/>
          </p:cNvPicPr>
          <p:nvPr/>
        </p:nvPicPr>
        <p:blipFill>
          <a:blip r:embed="rId4"/>
          <a:stretch>
            <a:fillRect/>
          </a:stretch>
        </p:blipFill>
        <p:spPr>
          <a:xfrm>
            <a:off x="10674012" y="139908"/>
            <a:ext cx="1362075" cy="457200"/>
          </a:xfrm>
          <a:prstGeom prst="rect">
            <a:avLst/>
          </a:prstGeom>
        </p:spPr>
      </p:pic>
      <p:sp>
        <p:nvSpPr>
          <p:cNvPr id="4" name="Title 3">
            <a:extLst>
              <a:ext uri="{FF2B5EF4-FFF2-40B4-BE49-F238E27FC236}">
                <a16:creationId xmlns:a16="http://schemas.microsoft.com/office/drawing/2014/main" id="{F6B8F8DB-192F-3028-80BF-66FC93F11222}"/>
              </a:ext>
            </a:extLst>
          </p:cNvPr>
          <p:cNvSpPr>
            <a:spLocks noGrp="1"/>
          </p:cNvSpPr>
          <p:nvPr>
            <p:ph type="title"/>
          </p:nvPr>
        </p:nvSpPr>
        <p:spPr>
          <a:xfrm>
            <a:off x="1213152" y="280458"/>
            <a:ext cx="10515600" cy="1325563"/>
          </a:xfrm>
        </p:spPr>
        <p:txBody>
          <a:bodyPr/>
          <a:lstStyle/>
          <a:p>
            <a:pPr algn="ctr"/>
            <a:r>
              <a:rPr lang="en-GB" dirty="0">
                <a:solidFill>
                  <a:schemeClr val="bg1"/>
                </a:solidFill>
                <a:latin typeface="Bebas Neue"/>
                <a:cs typeface="Calibri Light"/>
              </a:rPr>
              <a:t>TEAM SHEET SELECTION</a:t>
            </a:r>
            <a:endParaRPr lang="en-US">
              <a:solidFill>
                <a:schemeClr val="bg1"/>
              </a:solidFill>
              <a:latin typeface="Bebas Neue"/>
            </a:endParaRPr>
          </a:p>
        </p:txBody>
      </p:sp>
      <p:sp>
        <p:nvSpPr>
          <p:cNvPr id="8" name="Content Placeholder 2">
            <a:extLst>
              <a:ext uri="{FF2B5EF4-FFF2-40B4-BE49-F238E27FC236}">
                <a16:creationId xmlns:a16="http://schemas.microsoft.com/office/drawing/2014/main" id="{3A6B438C-B948-D4EE-D03D-870B7E6B8C48}"/>
              </a:ext>
            </a:extLst>
          </p:cNvPr>
          <p:cNvSpPr txBox="1">
            <a:spLocks/>
          </p:cNvSpPr>
          <p:nvPr/>
        </p:nvSpPr>
        <p:spPr>
          <a:xfrm>
            <a:off x="838200" y="1333501"/>
            <a:ext cx="10515600" cy="137160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solidFill>
                  <a:schemeClr val="bg1"/>
                </a:solidFill>
                <a:latin typeface="Lato"/>
                <a:ea typeface="Lato"/>
                <a:cs typeface="Lato"/>
              </a:rPr>
              <a:t>BUCS Play will NOT automatically calculate when a player has established a ‘normal’ team and can no longer play down a team.</a:t>
            </a:r>
          </a:p>
          <a:p>
            <a:pPr marL="0" indent="0">
              <a:buFont typeface="Arial" panose="020B0604020202020204" pitchFamily="34" charset="0"/>
              <a:buNone/>
            </a:pPr>
            <a:endParaRPr lang="en-US" sz="2400" dirty="0">
              <a:solidFill>
                <a:schemeClr val="bg1"/>
              </a:solidFill>
              <a:latin typeface="Lato"/>
              <a:ea typeface="Lato"/>
              <a:cs typeface="Lato"/>
            </a:endParaRPr>
          </a:p>
          <a:p>
            <a:pPr marL="0" indent="0">
              <a:buFont typeface="Arial" panose="020B0604020202020204" pitchFamily="34" charset="0"/>
              <a:buNone/>
            </a:pPr>
            <a:endParaRPr lang="en-GB" sz="2400" dirty="0">
              <a:solidFill>
                <a:schemeClr val="bg1"/>
              </a:solidFill>
              <a:latin typeface="Lato"/>
              <a:ea typeface="Lato"/>
              <a:cs typeface="Lato"/>
            </a:endParaRPr>
          </a:p>
        </p:txBody>
      </p:sp>
      <p:pic>
        <p:nvPicPr>
          <p:cNvPr id="12" name="Picture 2">
            <a:extLst>
              <a:ext uri="{FF2B5EF4-FFF2-40B4-BE49-F238E27FC236}">
                <a16:creationId xmlns:a16="http://schemas.microsoft.com/office/drawing/2014/main" id="{7DCEBB25-E878-5C27-A318-D38FFD3A824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2313" t="26944" r="13001" b="22150"/>
          <a:stretch/>
        </p:blipFill>
        <p:spPr bwMode="auto">
          <a:xfrm>
            <a:off x="5713541" y="2705101"/>
            <a:ext cx="6002520" cy="34812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a:extLst>
              <a:ext uri="{FF2B5EF4-FFF2-40B4-BE49-F238E27FC236}">
                <a16:creationId xmlns:a16="http://schemas.microsoft.com/office/drawing/2014/main" id="{03EE354B-4BE0-B6A1-7427-CA2296BA7DF3}"/>
              </a:ext>
            </a:extLst>
          </p:cNvPr>
          <p:cNvSpPr txBox="1"/>
          <p:nvPr/>
        </p:nvSpPr>
        <p:spPr>
          <a:xfrm>
            <a:off x="789818" y="2296408"/>
            <a:ext cx="4638675" cy="4431983"/>
          </a:xfrm>
          <a:prstGeom prst="rect">
            <a:avLst/>
          </a:prstGeom>
          <a:noFill/>
        </p:spPr>
        <p:txBody>
          <a:bodyPr wrap="square" lIns="91440" tIns="45720" rIns="91440" bIns="45720" rtlCol="0" anchor="t">
            <a:spAutoFit/>
          </a:bodyPr>
          <a:lstStyle/>
          <a:p>
            <a:r>
              <a:rPr lang="en-US" sz="2400" dirty="0">
                <a:solidFill>
                  <a:schemeClr val="bg1"/>
                </a:solidFill>
                <a:latin typeface="Lato"/>
                <a:ea typeface="Lato"/>
                <a:cs typeface="Lato"/>
              </a:rPr>
              <a:t>Once a player has played the majority of the season for a team, they must remain in that team. </a:t>
            </a:r>
          </a:p>
          <a:p>
            <a:endParaRPr lang="en-US" sz="2400" dirty="0">
              <a:solidFill>
                <a:schemeClr val="bg1"/>
              </a:solidFill>
              <a:latin typeface="Lato"/>
              <a:ea typeface="Lato"/>
              <a:cs typeface="Lato"/>
            </a:endParaRPr>
          </a:p>
          <a:p>
            <a:r>
              <a:rPr lang="en-US" sz="2400" dirty="0">
                <a:solidFill>
                  <a:schemeClr val="bg1"/>
                </a:solidFill>
                <a:latin typeface="Lato"/>
                <a:ea typeface="Lato"/>
                <a:cs typeface="Lato"/>
              </a:rPr>
              <a:t>It’s OKAY to play up and help a team out when needed. If you have multiple teams you must always </a:t>
            </a:r>
            <a:r>
              <a:rPr lang="en-US" sz="2400" err="1">
                <a:solidFill>
                  <a:schemeClr val="bg1"/>
                </a:solidFill>
                <a:latin typeface="Lato"/>
                <a:ea typeface="Lato"/>
                <a:cs typeface="Lato"/>
              </a:rPr>
              <a:t>prioritise</a:t>
            </a:r>
            <a:r>
              <a:rPr lang="en-US" sz="2400" dirty="0">
                <a:solidFill>
                  <a:schemeClr val="bg1"/>
                </a:solidFill>
                <a:latin typeface="Lato"/>
                <a:ea typeface="Lato"/>
                <a:cs typeface="Lato"/>
              </a:rPr>
              <a:t> fielding the highest teams i.e. 1</a:t>
            </a:r>
            <a:r>
              <a:rPr lang="en-US" sz="2400" baseline="30000" dirty="0">
                <a:solidFill>
                  <a:schemeClr val="bg1"/>
                </a:solidFill>
                <a:latin typeface="Lato"/>
                <a:ea typeface="Lato"/>
                <a:cs typeface="Lato"/>
              </a:rPr>
              <a:t>st</a:t>
            </a:r>
            <a:r>
              <a:rPr lang="en-US" sz="2400" dirty="0">
                <a:solidFill>
                  <a:schemeClr val="bg1"/>
                </a:solidFill>
                <a:latin typeface="Lato"/>
                <a:ea typeface="Lato"/>
                <a:cs typeface="Lato"/>
              </a:rPr>
              <a:t> team before fielding the lower ranking teams. </a:t>
            </a:r>
            <a:endParaRPr lang="en-US" sz="2400">
              <a:solidFill>
                <a:schemeClr val="bg1"/>
              </a:solidFill>
              <a:latin typeface="Lato"/>
              <a:ea typeface="Lato"/>
              <a:cs typeface="Lato"/>
            </a:endParaRPr>
          </a:p>
          <a:p>
            <a:endParaRPr lang="en-GB" dirty="0">
              <a:latin typeface="Lato"/>
              <a:ea typeface="Lato"/>
              <a:cs typeface="Lato"/>
            </a:endParaRPr>
          </a:p>
        </p:txBody>
      </p:sp>
    </p:spTree>
    <p:extLst>
      <p:ext uri="{BB962C8B-B14F-4D97-AF65-F5344CB8AC3E}">
        <p14:creationId xmlns:p14="http://schemas.microsoft.com/office/powerpoint/2010/main" val="35551459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red background with a curved edge">
            <a:extLst>
              <a:ext uri="{FF2B5EF4-FFF2-40B4-BE49-F238E27FC236}">
                <a16:creationId xmlns:a16="http://schemas.microsoft.com/office/drawing/2014/main" id="{3CD9830A-22A3-541E-64AB-7D3C91EF80FE}"/>
              </a:ext>
            </a:extLst>
          </p:cNvPr>
          <p:cNvPicPr>
            <a:picLocks noGrp="1" noChangeAspect="1"/>
          </p:cNvPicPr>
          <p:nvPr>
            <p:ph idx="1"/>
          </p:nvPr>
        </p:nvPicPr>
        <p:blipFill>
          <a:blip r:embed="rId2"/>
          <a:stretch>
            <a:fillRect/>
          </a:stretch>
        </p:blipFill>
        <p:spPr>
          <a:xfrm>
            <a:off x="-78919" y="-46559"/>
            <a:ext cx="12180501" cy="6862189"/>
          </a:xfrm>
        </p:spPr>
      </p:pic>
      <p:pic>
        <p:nvPicPr>
          <p:cNvPr id="5" name="Picture 4" descr="A black shield with white text&#10;&#10;Description automatically generated">
            <a:extLst>
              <a:ext uri="{FF2B5EF4-FFF2-40B4-BE49-F238E27FC236}">
                <a16:creationId xmlns:a16="http://schemas.microsoft.com/office/drawing/2014/main" id="{06E19077-5D11-69C2-398D-0F779439D1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72" y="141799"/>
            <a:ext cx="1491192" cy="1491192"/>
          </a:xfrm>
          <a:prstGeom prst="rect">
            <a:avLst/>
          </a:prstGeom>
        </p:spPr>
      </p:pic>
      <p:pic>
        <p:nvPicPr>
          <p:cNvPr id="7" name="Picture 6">
            <a:extLst>
              <a:ext uri="{FF2B5EF4-FFF2-40B4-BE49-F238E27FC236}">
                <a16:creationId xmlns:a16="http://schemas.microsoft.com/office/drawing/2014/main" id="{BEC343FE-8314-8BDB-5A85-E0928A8173E0}"/>
              </a:ext>
            </a:extLst>
          </p:cNvPr>
          <p:cNvPicPr>
            <a:picLocks noChangeAspect="1"/>
          </p:cNvPicPr>
          <p:nvPr/>
        </p:nvPicPr>
        <p:blipFill>
          <a:blip r:embed="rId4"/>
          <a:stretch>
            <a:fillRect/>
          </a:stretch>
        </p:blipFill>
        <p:spPr>
          <a:xfrm>
            <a:off x="10674012" y="139908"/>
            <a:ext cx="1362075" cy="457200"/>
          </a:xfrm>
          <a:prstGeom prst="rect">
            <a:avLst/>
          </a:prstGeom>
        </p:spPr>
      </p:pic>
      <p:sp>
        <p:nvSpPr>
          <p:cNvPr id="4" name="Title 3">
            <a:extLst>
              <a:ext uri="{FF2B5EF4-FFF2-40B4-BE49-F238E27FC236}">
                <a16:creationId xmlns:a16="http://schemas.microsoft.com/office/drawing/2014/main" id="{F6B8F8DB-192F-3028-80BF-66FC93F11222}"/>
              </a:ext>
            </a:extLst>
          </p:cNvPr>
          <p:cNvSpPr>
            <a:spLocks noGrp="1"/>
          </p:cNvSpPr>
          <p:nvPr>
            <p:ph type="title"/>
          </p:nvPr>
        </p:nvSpPr>
        <p:spPr>
          <a:xfrm>
            <a:off x="1213152" y="413506"/>
            <a:ext cx="10515600" cy="1325563"/>
          </a:xfrm>
        </p:spPr>
        <p:txBody>
          <a:bodyPr/>
          <a:lstStyle/>
          <a:p>
            <a:pPr algn="ctr"/>
            <a:r>
              <a:rPr lang="en-GB" dirty="0">
                <a:solidFill>
                  <a:schemeClr val="bg1"/>
                </a:solidFill>
                <a:latin typeface="Bebas Neue"/>
                <a:cs typeface="Calibri Light"/>
              </a:rPr>
              <a:t>TEAM SHEET SELECTION</a:t>
            </a:r>
            <a:endParaRPr lang="en-US">
              <a:solidFill>
                <a:schemeClr val="bg1"/>
              </a:solidFill>
              <a:latin typeface="Bebas Neue"/>
              <a:cs typeface="Calibri Light"/>
            </a:endParaRPr>
          </a:p>
        </p:txBody>
      </p:sp>
      <p:pic>
        <p:nvPicPr>
          <p:cNvPr id="2" name="Picture 1" descr="A screenshot of a phone&#10;&#10;Description automatically generated">
            <a:extLst>
              <a:ext uri="{FF2B5EF4-FFF2-40B4-BE49-F238E27FC236}">
                <a16:creationId xmlns:a16="http://schemas.microsoft.com/office/drawing/2014/main" id="{3518CF52-30ED-76E3-46EA-45B264A9A0E4}"/>
              </a:ext>
            </a:extLst>
          </p:cNvPr>
          <p:cNvPicPr>
            <a:picLocks noChangeAspect="1"/>
          </p:cNvPicPr>
          <p:nvPr/>
        </p:nvPicPr>
        <p:blipFill>
          <a:blip r:embed="rId5"/>
          <a:stretch>
            <a:fillRect/>
          </a:stretch>
        </p:blipFill>
        <p:spPr>
          <a:xfrm>
            <a:off x="1482876" y="1629942"/>
            <a:ext cx="9927771" cy="4348020"/>
          </a:xfrm>
          <a:prstGeom prst="rect">
            <a:avLst/>
          </a:prstGeom>
        </p:spPr>
      </p:pic>
    </p:spTree>
    <p:extLst>
      <p:ext uri="{BB962C8B-B14F-4D97-AF65-F5344CB8AC3E}">
        <p14:creationId xmlns:p14="http://schemas.microsoft.com/office/powerpoint/2010/main" val="22379890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red background with a curved edge">
            <a:extLst>
              <a:ext uri="{FF2B5EF4-FFF2-40B4-BE49-F238E27FC236}">
                <a16:creationId xmlns:a16="http://schemas.microsoft.com/office/drawing/2014/main" id="{3CD9830A-22A3-541E-64AB-7D3C91EF80FE}"/>
              </a:ext>
            </a:extLst>
          </p:cNvPr>
          <p:cNvPicPr>
            <a:picLocks noGrp="1" noChangeAspect="1"/>
          </p:cNvPicPr>
          <p:nvPr>
            <p:ph idx="1"/>
          </p:nvPr>
        </p:nvPicPr>
        <p:blipFill>
          <a:blip r:embed="rId2"/>
          <a:stretch>
            <a:fillRect/>
          </a:stretch>
        </p:blipFill>
        <p:spPr>
          <a:xfrm>
            <a:off x="-78919" y="-46559"/>
            <a:ext cx="12180501" cy="6862189"/>
          </a:xfrm>
        </p:spPr>
      </p:pic>
      <p:pic>
        <p:nvPicPr>
          <p:cNvPr id="5" name="Picture 4" descr="A black shield with white text&#10;&#10;Description automatically generated">
            <a:extLst>
              <a:ext uri="{FF2B5EF4-FFF2-40B4-BE49-F238E27FC236}">
                <a16:creationId xmlns:a16="http://schemas.microsoft.com/office/drawing/2014/main" id="{06E19077-5D11-69C2-398D-0F779439D1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72" y="141799"/>
            <a:ext cx="1491192" cy="1491192"/>
          </a:xfrm>
          <a:prstGeom prst="rect">
            <a:avLst/>
          </a:prstGeom>
        </p:spPr>
      </p:pic>
      <p:pic>
        <p:nvPicPr>
          <p:cNvPr id="7" name="Picture 6">
            <a:extLst>
              <a:ext uri="{FF2B5EF4-FFF2-40B4-BE49-F238E27FC236}">
                <a16:creationId xmlns:a16="http://schemas.microsoft.com/office/drawing/2014/main" id="{BEC343FE-8314-8BDB-5A85-E0928A8173E0}"/>
              </a:ext>
            </a:extLst>
          </p:cNvPr>
          <p:cNvPicPr>
            <a:picLocks noChangeAspect="1"/>
          </p:cNvPicPr>
          <p:nvPr/>
        </p:nvPicPr>
        <p:blipFill>
          <a:blip r:embed="rId4"/>
          <a:stretch>
            <a:fillRect/>
          </a:stretch>
        </p:blipFill>
        <p:spPr>
          <a:xfrm>
            <a:off x="10674012" y="139908"/>
            <a:ext cx="1362075" cy="457200"/>
          </a:xfrm>
          <a:prstGeom prst="rect">
            <a:avLst/>
          </a:prstGeom>
        </p:spPr>
      </p:pic>
      <p:sp>
        <p:nvSpPr>
          <p:cNvPr id="4" name="Title 3">
            <a:extLst>
              <a:ext uri="{FF2B5EF4-FFF2-40B4-BE49-F238E27FC236}">
                <a16:creationId xmlns:a16="http://schemas.microsoft.com/office/drawing/2014/main" id="{F6B8F8DB-192F-3028-80BF-66FC93F11222}"/>
              </a:ext>
            </a:extLst>
          </p:cNvPr>
          <p:cNvSpPr>
            <a:spLocks noGrp="1"/>
          </p:cNvSpPr>
          <p:nvPr>
            <p:ph type="title"/>
          </p:nvPr>
        </p:nvSpPr>
        <p:spPr>
          <a:xfrm>
            <a:off x="1213152" y="413506"/>
            <a:ext cx="10515600" cy="1325563"/>
          </a:xfrm>
        </p:spPr>
        <p:txBody>
          <a:bodyPr/>
          <a:lstStyle/>
          <a:p>
            <a:pPr algn="ctr"/>
            <a:r>
              <a:rPr lang="en-GB" dirty="0">
                <a:solidFill>
                  <a:schemeClr val="bg1"/>
                </a:solidFill>
                <a:latin typeface="Bebas Neue"/>
                <a:cs typeface="Calibri Light"/>
              </a:rPr>
              <a:t>TEAM SHEET APPROVAL ON APP</a:t>
            </a:r>
            <a:endParaRPr lang="en-US">
              <a:solidFill>
                <a:schemeClr val="bg1"/>
              </a:solidFill>
              <a:latin typeface="Bebas Neue"/>
            </a:endParaRPr>
          </a:p>
        </p:txBody>
      </p:sp>
      <p:pic>
        <p:nvPicPr>
          <p:cNvPr id="2" name="Picture 1" descr="A screen shot of a phone&#10;&#10;Description automatically generated">
            <a:extLst>
              <a:ext uri="{FF2B5EF4-FFF2-40B4-BE49-F238E27FC236}">
                <a16:creationId xmlns:a16="http://schemas.microsoft.com/office/drawing/2014/main" id="{ACFEB65D-84A6-2EF1-11AB-E48209A6DAF1}"/>
              </a:ext>
            </a:extLst>
          </p:cNvPr>
          <p:cNvPicPr>
            <a:picLocks noChangeAspect="1"/>
          </p:cNvPicPr>
          <p:nvPr/>
        </p:nvPicPr>
        <p:blipFill>
          <a:blip r:embed="rId5"/>
          <a:stretch>
            <a:fillRect/>
          </a:stretch>
        </p:blipFill>
        <p:spPr>
          <a:xfrm>
            <a:off x="1724781" y="1629151"/>
            <a:ext cx="8851295" cy="4978554"/>
          </a:xfrm>
          <a:prstGeom prst="rect">
            <a:avLst/>
          </a:prstGeom>
        </p:spPr>
      </p:pic>
    </p:spTree>
    <p:extLst>
      <p:ext uri="{BB962C8B-B14F-4D97-AF65-F5344CB8AC3E}">
        <p14:creationId xmlns:p14="http://schemas.microsoft.com/office/powerpoint/2010/main" val="39123321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red background with a curved edge">
            <a:extLst>
              <a:ext uri="{FF2B5EF4-FFF2-40B4-BE49-F238E27FC236}">
                <a16:creationId xmlns:a16="http://schemas.microsoft.com/office/drawing/2014/main" id="{3CD9830A-22A3-541E-64AB-7D3C91EF80FE}"/>
              </a:ext>
            </a:extLst>
          </p:cNvPr>
          <p:cNvPicPr>
            <a:picLocks noGrp="1" noChangeAspect="1"/>
          </p:cNvPicPr>
          <p:nvPr>
            <p:ph idx="1"/>
          </p:nvPr>
        </p:nvPicPr>
        <p:blipFill>
          <a:blip r:embed="rId2"/>
          <a:stretch>
            <a:fillRect/>
          </a:stretch>
        </p:blipFill>
        <p:spPr>
          <a:xfrm>
            <a:off x="-78919" y="-46559"/>
            <a:ext cx="12180501" cy="6862189"/>
          </a:xfrm>
        </p:spPr>
      </p:pic>
      <p:pic>
        <p:nvPicPr>
          <p:cNvPr id="5" name="Picture 4" descr="A black shield with white text&#10;&#10;Description automatically generated">
            <a:extLst>
              <a:ext uri="{FF2B5EF4-FFF2-40B4-BE49-F238E27FC236}">
                <a16:creationId xmlns:a16="http://schemas.microsoft.com/office/drawing/2014/main" id="{06E19077-5D11-69C2-398D-0F779439D1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72" y="141799"/>
            <a:ext cx="1491192" cy="1491192"/>
          </a:xfrm>
          <a:prstGeom prst="rect">
            <a:avLst/>
          </a:prstGeom>
        </p:spPr>
      </p:pic>
      <p:pic>
        <p:nvPicPr>
          <p:cNvPr id="7" name="Picture 6">
            <a:extLst>
              <a:ext uri="{FF2B5EF4-FFF2-40B4-BE49-F238E27FC236}">
                <a16:creationId xmlns:a16="http://schemas.microsoft.com/office/drawing/2014/main" id="{BEC343FE-8314-8BDB-5A85-E0928A8173E0}"/>
              </a:ext>
            </a:extLst>
          </p:cNvPr>
          <p:cNvPicPr>
            <a:picLocks noChangeAspect="1"/>
          </p:cNvPicPr>
          <p:nvPr/>
        </p:nvPicPr>
        <p:blipFill>
          <a:blip r:embed="rId4"/>
          <a:stretch>
            <a:fillRect/>
          </a:stretch>
        </p:blipFill>
        <p:spPr>
          <a:xfrm>
            <a:off x="10674012" y="139908"/>
            <a:ext cx="1362075" cy="457200"/>
          </a:xfrm>
          <a:prstGeom prst="rect">
            <a:avLst/>
          </a:prstGeom>
        </p:spPr>
      </p:pic>
      <p:sp>
        <p:nvSpPr>
          <p:cNvPr id="4" name="Title 3">
            <a:extLst>
              <a:ext uri="{FF2B5EF4-FFF2-40B4-BE49-F238E27FC236}">
                <a16:creationId xmlns:a16="http://schemas.microsoft.com/office/drawing/2014/main" id="{F6B8F8DB-192F-3028-80BF-66FC93F11222}"/>
              </a:ext>
            </a:extLst>
          </p:cNvPr>
          <p:cNvSpPr>
            <a:spLocks noGrp="1"/>
          </p:cNvSpPr>
          <p:nvPr>
            <p:ph type="title"/>
          </p:nvPr>
        </p:nvSpPr>
        <p:spPr>
          <a:xfrm>
            <a:off x="1213152" y="413506"/>
            <a:ext cx="10515600" cy="1325563"/>
          </a:xfrm>
        </p:spPr>
        <p:txBody>
          <a:bodyPr/>
          <a:lstStyle/>
          <a:p>
            <a:pPr algn="ctr"/>
            <a:r>
              <a:rPr lang="en-GB" dirty="0">
                <a:solidFill>
                  <a:schemeClr val="bg1"/>
                </a:solidFill>
                <a:latin typeface="Bebas Neue"/>
                <a:cs typeface="Calibri Light"/>
              </a:rPr>
              <a:t>DISPUTING A TEAMSHEET</a:t>
            </a:r>
          </a:p>
        </p:txBody>
      </p:sp>
      <p:pic>
        <p:nvPicPr>
          <p:cNvPr id="2" name="Picture 1" descr="A phone and a form&#10;&#10;Description automatically generated">
            <a:extLst>
              <a:ext uri="{FF2B5EF4-FFF2-40B4-BE49-F238E27FC236}">
                <a16:creationId xmlns:a16="http://schemas.microsoft.com/office/drawing/2014/main" id="{96982B69-90FC-FCD1-FA6C-9D59CC61DC85}"/>
              </a:ext>
            </a:extLst>
          </p:cNvPr>
          <p:cNvPicPr>
            <a:picLocks noChangeAspect="1"/>
          </p:cNvPicPr>
          <p:nvPr/>
        </p:nvPicPr>
        <p:blipFill>
          <a:blip r:embed="rId5"/>
          <a:stretch>
            <a:fillRect/>
          </a:stretch>
        </p:blipFill>
        <p:spPr>
          <a:xfrm>
            <a:off x="1482876" y="1634983"/>
            <a:ext cx="10109200" cy="3793652"/>
          </a:xfrm>
          <a:prstGeom prst="rect">
            <a:avLst/>
          </a:prstGeom>
        </p:spPr>
      </p:pic>
      <p:sp>
        <p:nvSpPr>
          <p:cNvPr id="8" name="TextBox 7">
            <a:extLst>
              <a:ext uri="{FF2B5EF4-FFF2-40B4-BE49-F238E27FC236}">
                <a16:creationId xmlns:a16="http://schemas.microsoft.com/office/drawing/2014/main" id="{D4A0603B-6E33-42D3-3474-9AB4BAE6D502}"/>
              </a:ext>
            </a:extLst>
          </p:cNvPr>
          <p:cNvSpPr txBox="1"/>
          <p:nvPr/>
        </p:nvSpPr>
        <p:spPr>
          <a:xfrm>
            <a:off x="1552432" y="5652447"/>
            <a:ext cx="706271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solidFill>
                  <a:schemeClr val="bg1"/>
                </a:solidFill>
                <a:latin typeface="Lato"/>
                <a:ea typeface="Lato"/>
                <a:cs typeface="Calibri"/>
              </a:rPr>
              <a:t>Note: A paper copy will be in your physical captains packs.</a:t>
            </a:r>
            <a:endParaRPr lang="en-GB" sz="2000" dirty="0">
              <a:solidFill>
                <a:schemeClr val="bg1"/>
              </a:solidFill>
              <a:latin typeface="Lato"/>
              <a:ea typeface="Lato"/>
              <a:cs typeface="Lato"/>
            </a:endParaRPr>
          </a:p>
        </p:txBody>
      </p:sp>
    </p:spTree>
    <p:extLst>
      <p:ext uri="{BB962C8B-B14F-4D97-AF65-F5344CB8AC3E}">
        <p14:creationId xmlns:p14="http://schemas.microsoft.com/office/powerpoint/2010/main" val="1399392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red background with a curved edge">
            <a:extLst>
              <a:ext uri="{FF2B5EF4-FFF2-40B4-BE49-F238E27FC236}">
                <a16:creationId xmlns:a16="http://schemas.microsoft.com/office/drawing/2014/main" id="{3CD9830A-22A3-541E-64AB-7D3C91EF80FE}"/>
              </a:ext>
            </a:extLst>
          </p:cNvPr>
          <p:cNvPicPr>
            <a:picLocks noGrp="1" noChangeAspect="1"/>
          </p:cNvPicPr>
          <p:nvPr>
            <p:ph idx="1"/>
          </p:nvPr>
        </p:nvPicPr>
        <p:blipFill>
          <a:blip r:embed="rId2"/>
          <a:stretch>
            <a:fillRect/>
          </a:stretch>
        </p:blipFill>
        <p:spPr>
          <a:xfrm>
            <a:off x="70324" y="-36924"/>
            <a:ext cx="12180501" cy="6862189"/>
          </a:xfrm>
        </p:spPr>
      </p:pic>
      <p:pic>
        <p:nvPicPr>
          <p:cNvPr id="5" name="Picture 4" descr="A black shield with white text&#10;&#10;Description automatically generated">
            <a:extLst>
              <a:ext uri="{FF2B5EF4-FFF2-40B4-BE49-F238E27FC236}">
                <a16:creationId xmlns:a16="http://schemas.microsoft.com/office/drawing/2014/main" id="{06E19077-5D11-69C2-398D-0F779439D1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72" y="141799"/>
            <a:ext cx="1491192" cy="1491192"/>
          </a:xfrm>
          <a:prstGeom prst="rect">
            <a:avLst/>
          </a:prstGeom>
        </p:spPr>
      </p:pic>
      <p:sp>
        <p:nvSpPr>
          <p:cNvPr id="8" name="Content Placeholder 9">
            <a:extLst>
              <a:ext uri="{FF2B5EF4-FFF2-40B4-BE49-F238E27FC236}">
                <a16:creationId xmlns:a16="http://schemas.microsoft.com/office/drawing/2014/main" id="{9350CA33-B50C-FBEC-AB7E-00C7401BA531}"/>
              </a:ext>
            </a:extLst>
          </p:cNvPr>
          <p:cNvSpPr txBox="1">
            <a:spLocks/>
          </p:cNvSpPr>
          <p:nvPr/>
        </p:nvSpPr>
        <p:spPr>
          <a:xfrm>
            <a:off x="1406471" y="832101"/>
            <a:ext cx="10515600" cy="4620746"/>
          </a:xfrm>
          <a:prstGeom prst="rect">
            <a:avLst/>
          </a:prstGeom>
        </p:spPr>
        <p:txBody>
          <a:bodyPr vert="horz" lIns="91440" tIns="45720" rIns="91440" bIns="45720" rtlCol="0" anchor="t">
            <a:noAutofit/>
          </a:bodyPr>
          <a:lstStyle>
            <a:lvl1pPr marL="342900" indent="-342900" algn="l" defTabSz="914400" rtl="0" eaLnBrk="1" latinLnBrk="0" hangingPunct="1">
              <a:lnSpc>
                <a:spcPct val="90000"/>
              </a:lnSpc>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lnSpc>
                <a:spcPct val="90000"/>
              </a:lnSpc>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ct val="20000"/>
              </a:spcBef>
              <a:buFont typeface="Arial" pitchFamily="34" charset="0"/>
              <a:buChar char="•"/>
              <a:defRPr sz="2000" kern="1200">
                <a:solidFill>
                  <a:schemeClr val="tx1"/>
                </a:solidFill>
                <a:latin typeface="+mn-lt"/>
                <a:ea typeface="+mn-ea"/>
                <a:cs typeface="+mn-cs"/>
              </a:defRPr>
            </a:lvl9pPr>
          </a:lstStyle>
          <a:p>
            <a:pPr marL="742950" indent="-742950">
              <a:buAutoNum type="arabicPeriod"/>
            </a:pPr>
            <a:endParaRPr lang="en-GB" sz="1800" dirty="0">
              <a:solidFill>
                <a:schemeClr val="bg1"/>
              </a:solidFill>
              <a:latin typeface="Bebas Neue"/>
              <a:ea typeface="Calibri"/>
              <a:cs typeface="Calibri"/>
            </a:endParaRPr>
          </a:p>
          <a:p>
            <a:pPr marL="742950" indent="-742950">
              <a:buAutoNum type="arabicPeriod"/>
            </a:pPr>
            <a:r>
              <a:rPr lang="en-GB" sz="2000" dirty="0">
                <a:solidFill>
                  <a:schemeClr val="bg1"/>
                </a:solidFill>
                <a:latin typeface="Bebas Neue"/>
                <a:ea typeface="+mn-lt"/>
                <a:cs typeface="+mn-lt"/>
              </a:rPr>
              <a:t>Intro to </a:t>
            </a:r>
            <a:r>
              <a:rPr lang="en-GB" sz="2000" dirty="0" err="1">
                <a:solidFill>
                  <a:schemeClr val="bg1"/>
                </a:solidFill>
                <a:latin typeface="Bebas Neue"/>
                <a:ea typeface="+mn-lt"/>
                <a:cs typeface="+mn-lt"/>
              </a:rPr>
              <a:t>bucs</a:t>
            </a:r>
            <a:r>
              <a:rPr lang="en-GB" sz="2000" dirty="0">
                <a:solidFill>
                  <a:schemeClr val="bg1"/>
                </a:solidFill>
                <a:latin typeface="Bebas Neue"/>
                <a:ea typeface="+mn-lt"/>
                <a:cs typeface="+mn-lt"/>
              </a:rPr>
              <a:t> –  sports |how to get involved | eligibility requirements | </a:t>
            </a:r>
            <a:r>
              <a:rPr lang="en-GB" sz="2000" dirty="0" err="1">
                <a:solidFill>
                  <a:schemeClr val="bg1"/>
                </a:solidFill>
                <a:latin typeface="Bebas Neue"/>
                <a:ea typeface="+mn-lt"/>
                <a:cs typeface="+mn-lt"/>
              </a:rPr>
              <a:t>bucs</a:t>
            </a:r>
            <a:r>
              <a:rPr lang="en-GB" sz="2000" dirty="0">
                <a:solidFill>
                  <a:schemeClr val="bg1"/>
                </a:solidFill>
                <a:latin typeface="Bebas Neue"/>
                <a:ea typeface="+mn-lt"/>
                <a:cs typeface="+mn-lt"/>
              </a:rPr>
              <a:t> points and league tables</a:t>
            </a:r>
            <a:endParaRPr lang="en-GB" sz="2000" dirty="0">
              <a:solidFill>
                <a:schemeClr val="bg1"/>
              </a:solidFill>
              <a:latin typeface="Bebas Neue"/>
              <a:ea typeface="Calibri"/>
              <a:cs typeface="Calibri"/>
            </a:endParaRPr>
          </a:p>
          <a:p>
            <a:pPr marL="742950" indent="-742950">
              <a:buAutoNum type="arabicPeriod"/>
            </a:pPr>
            <a:r>
              <a:rPr lang="en-GB" sz="2000" dirty="0">
                <a:solidFill>
                  <a:schemeClr val="bg1"/>
                </a:solidFill>
                <a:latin typeface="Bebas Neue"/>
                <a:ea typeface="+mn-lt"/>
                <a:cs typeface="+mn-lt"/>
              </a:rPr>
              <a:t>Being excused from lectures</a:t>
            </a:r>
            <a:endParaRPr lang="en-GB" sz="2000" dirty="0">
              <a:solidFill>
                <a:schemeClr val="bg1"/>
              </a:solidFill>
              <a:latin typeface="Bebas Neue"/>
              <a:ea typeface="Calibri"/>
              <a:cs typeface="Calibri"/>
            </a:endParaRPr>
          </a:p>
          <a:p>
            <a:pPr marL="742950" indent="-742950">
              <a:buAutoNum type="arabicPeriod"/>
            </a:pPr>
            <a:r>
              <a:rPr lang="en-GB" sz="2000" dirty="0">
                <a:solidFill>
                  <a:schemeClr val="bg1"/>
                </a:solidFill>
                <a:latin typeface="Bebas Neue"/>
                <a:ea typeface="+mn-lt"/>
                <a:cs typeface="+mn-lt"/>
              </a:rPr>
              <a:t>Bucs administrator role</a:t>
            </a:r>
            <a:endParaRPr lang="en-GB" sz="2000" dirty="0">
              <a:solidFill>
                <a:schemeClr val="bg1"/>
              </a:solidFill>
              <a:latin typeface="Bebas Neue"/>
              <a:ea typeface="Calibri"/>
              <a:cs typeface="Calibri"/>
            </a:endParaRPr>
          </a:p>
          <a:p>
            <a:pPr marL="742950" indent="-742950">
              <a:buAutoNum type="arabicPeriod"/>
            </a:pPr>
            <a:r>
              <a:rPr lang="en-GB" sz="2000" dirty="0">
                <a:solidFill>
                  <a:schemeClr val="bg1"/>
                </a:solidFill>
                <a:latin typeface="Bebas Neue"/>
                <a:ea typeface="+mn-lt"/>
                <a:cs typeface="+mn-lt"/>
              </a:rPr>
              <a:t>Bucs play</a:t>
            </a:r>
            <a:endParaRPr lang="en-GB" sz="2000" dirty="0">
              <a:solidFill>
                <a:schemeClr val="bg1"/>
              </a:solidFill>
              <a:latin typeface="Bebas Neue"/>
              <a:ea typeface="Calibri"/>
              <a:cs typeface="Calibri"/>
            </a:endParaRPr>
          </a:p>
          <a:p>
            <a:pPr marL="742950" indent="-742950">
              <a:buAutoNum type="arabicPeriod"/>
            </a:pPr>
            <a:r>
              <a:rPr lang="en-GB" sz="2000" dirty="0">
                <a:solidFill>
                  <a:schemeClr val="bg1"/>
                </a:solidFill>
                <a:latin typeface="Bebas Neue"/>
                <a:ea typeface="+mn-lt"/>
                <a:cs typeface="+mn-lt"/>
              </a:rPr>
              <a:t>Captains – responsibilities, packs, squad management</a:t>
            </a:r>
            <a:endParaRPr lang="en-GB" sz="2000" dirty="0">
              <a:solidFill>
                <a:schemeClr val="bg1"/>
              </a:solidFill>
              <a:latin typeface="Bebas Neue"/>
              <a:ea typeface="Calibri"/>
              <a:cs typeface="Calibri"/>
            </a:endParaRPr>
          </a:p>
          <a:p>
            <a:pPr marL="742950" indent="-742950">
              <a:buAutoNum type="arabicPeriod"/>
            </a:pPr>
            <a:r>
              <a:rPr lang="en-GB" sz="2000" dirty="0">
                <a:solidFill>
                  <a:schemeClr val="bg1"/>
                </a:solidFill>
                <a:latin typeface="Bebas Neue"/>
                <a:ea typeface="+mn-lt"/>
                <a:cs typeface="+mn-lt"/>
              </a:rPr>
              <a:t>Team sheets</a:t>
            </a:r>
            <a:endParaRPr lang="en-GB" sz="2000" dirty="0">
              <a:solidFill>
                <a:schemeClr val="bg1"/>
              </a:solidFill>
              <a:latin typeface="Bebas Neue"/>
              <a:ea typeface="Calibri"/>
              <a:cs typeface="Calibri"/>
            </a:endParaRPr>
          </a:p>
          <a:p>
            <a:pPr marL="742950" indent="-742950">
              <a:buAutoNum type="arabicPeriod"/>
            </a:pPr>
            <a:r>
              <a:rPr lang="en-GB" sz="2000" dirty="0">
                <a:solidFill>
                  <a:schemeClr val="bg1"/>
                </a:solidFill>
                <a:latin typeface="Bebas Neue"/>
                <a:ea typeface="+mn-lt"/>
                <a:cs typeface="+mn-lt"/>
              </a:rPr>
              <a:t>Entering results &amp; stats</a:t>
            </a:r>
            <a:endParaRPr lang="en-GB" sz="2000" dirty="0">
              <a:solidFill>
                <a:schemeClr val="bg1"/>
              </a:solidFill>
              <a:latin typeface="Bebas Neue"/>
              <a:ea typeface="Calibri"/>
              <a:cs typeface="Calibri"/>
            </a:endParaRPr>
          </a:p>
          <a:p>
            <a:pPr marL="742950" indent="-742950">
              <a:buAutoNum type="arabicPeriod"/>
            </a:pPr>
            <a:r>
              <a:rPr lang="en-GB" sz="2000" dirty="0">
                <a:solidFill>
                  <a:schemeClr val="bg1"/>
                </a:solidFill>
                <a:latin typeface="Bebas Neue"/>
                <a:ea typeface="+mn-lt"/>
                <a:cs typeface="+mn-lt"/>
              </a:rPr>
              <a:t>Social media</a:t>
            </a:r>
            <a:endParaRPr lang="en-GB" sz="2000" dirty="0">
              <a:solidFill>
                <a:schemeClr val="bg1"/>
              </a:solidFill>
              <a:latin typeface="Bebas Neue"/>
              <a:ea typeface="Calibri"/>
              <a:cs typeface="Calibri"/>
            </a:endParaRPr>
          </a:p>
          <a:p>
            <a:pPr marL="742950" indent="-742950">
              <a:buAutoNum type="arabicPeriod"/>
            </a:pPr>
            <a:r>
              <a:rPr lang="en-GB" sz="2000" dirty="0">
                <a:solidFill>
                  <a:schemeClr val="bg1"/>
                </a:solidFill>
                <a:latin typeface="Bebas Neue"/>
                <a:ea typeface="+mn-lt"/>
                <a:cs typeface="+mn-lt"/>
              </a:rPr>
              <a:t>Captain match day checklist</a:t>
            </a:r>
            <a:endParaRPr lang="en-GB" sz="2000" dirty="0">
              <a:solidFill>
                <a:schemeClr val="bg1"/>
              </a:solidFill>
              <a:latin typeface="Bebas Neue"/>
              <a:ea typeface="Calibri"/>
              <a:cs typeface="Calibri"/>
            </a:endParaRPr>
          </a:p>
          <a:p>
            <a:pPr marL="742950" indent="-742950">
              <a:buAutoNum type="arabicPeriod"/>
            </a:pPr>
            <a:r>
              <a:rPr lang="en-GB" sz="2000" dirty="0">
                <a:solidFill>
                  <a:schemeClr val="bg1"/>
                </a:solidFill>
                <a:latin typeface="Bebas Neue"/>
                <a:ea typeface="+mn-lt"/>
                <a:cs typeface="+mn-lt"/>
              </a:rPr>
              <a:t>Rearrangements/issues</a:t>
            </a:r>
            <a:endParaRPr lang="en-GB" sz="2000" dirty="0">
              <a:solidFill>
                <a:schemeClr val="bg1"/>
              </a:solidFill>
              <a:latin typeface="Bebas Neue"/>
              <a:ea typeface="Calibri"/>
              <a:cs typeface="Calibri"/>
            </a:endParaRPr>
          </a:p>
          <a:p>
            <a:pPr marL="742950" indent="-742950">
              <a:buAutoNum type="arabicPeriod"/>
            </a:pPr>
            <a:r>
              <a:rPr lang="en-GB" sz="2000" dirty="0">
                <a:solidFill>
                  <a:schemeClr val="bg1"/>
                </a:solidFill>
                <a:latin typeface="Bebas Neue"/>
                <a:ea typeface="+mn-lt"/>
                <a:cs typeface="+mn-lt"/>
              </a:rPr>
              <a:t>Playing under protest/appeals</a:t>
            </a:r>
            <a:endParaRPr lang="en-GB" sz="2000" dirty="0">
              <a:solidFill>
                <a:schemeClr val="bg1"/>
              </a:solidFill>
              <a:latin typeface="Bebas Neue"/>
              <a:ea typeface="Calibri"/>
              <a:cs typeface="Calibri"/>
            </a:endParaRPr>
          </a:p>
          <a:p>
            <a:pPr marL="742950" indent="-742950">
              <a:buAutoNum type="arabicPeriod"/>
            </a:pPr>
            <a:r>
              <a:rPr lang="en-GB" sz="2000" dirty="0">
                <a:solidFill>
                  <a:schemeClr val="bg1"/>
                </a:solidFill>
                <a:latin typeface="Bebas Neue"/>
                <a:ea typeface="+mn-lt"/>
                <a:cs typeface="+mn-lt"/>
              </a:rPr>
              <a:t>Expenses</a:t>
            </a:r>
            <a:endParaRPr lang="en-GB" sz="2000" dirty="0">
              <a:solidFill>
                <a:schemeClr val="bg1"/>
              </a:solidFill>
              <a:latin typeface="Bebas Neue"/>
              <a:ea typeface="Calibri"/>
              <a:cs typeface="Calibri"/>
            </a:endParaRPr>
          </a:p>
          <a:p>
            <a:pPr marL="742950" indent="-742950">
              <a:buAutoNum type="arabicPeriod"/>
            </a:pPr>
            <a:r>
              <a:rPr lang="en-GB" sz="2000" dirty="0">
                <a:solidFill>
                  <a:schemeClr val="bg1"/>
                </a:solidFill>
                <a:latin typeface="Bebas Neue"/>
                <a:ea typeface="+mn-lt"/>
                <a:cs typeface="+mn-lt"/>
              </a:rPr>
              <a:t>Match officials &amp; Transportation</a:t>
            </a:r>
            <a:endParaRPr lang="en-GB" sz="2000" dirty="0">
              <a:solidFill>
                <a:schemeClr val="bg1"/>
              </a:solidFill>
              <a:latin typeface="Bebas Neue"/>
              <a:ea typeface="Calibri"/>
              <a:cs typeface="Calibri"/>
            </a:endParaRPr>
          </a:p>
          <a:p>
            <a:pPr marL="742950" indent="-742950">
              <a:buAutoNum type="arabicPeriod"/>
            </a:pPr>
            <a:r>
              <a:rPr lang="en-GB" sz="2000" dirty="0">
                <a:solidFill>
                  <a:schemeClr val="bg1"/>
                </a:solidFill>
                <a:latin typeface="Bebas Neue"/>
                <a:ea typeface="+mn-lt"/>
                <a:cs typeface="+mn-lt"/>
              </a:rPr>
              <a:t>Walkovers</a:t>
            </a:r>
            <a:endParaRPr lang="en-GB" sz="2000" dirty="0">
              <a:solidFill>
                <a:schemeClr val="bg1"/>
              </a:solidFill>
              <a:latin typeface="Bebas Neue"/>
              <a:ea typeface="Calibri"/>
              <a:cs typeface="Calibri"/>
            </a:endParaRPr>
          </a:p>
          <a:p>
            <a:pPr marL="742950" indent="-742950">
              <a:buAutoNum type="arabicPeriod"/>
            </a:pPr>
            <a:r>
              <a:rPr lang="en-GB" sz="2000" dirty="0">
                <a:solidFill>
                  <a:schemeClr val="bg1"/>
                </a:solidFill>
                <a:latin typeface="Bebas Neue"/>
                <a:ea typeface="+mn-lt"/>
                <a:cs typeface="+mn-lt"/>
              </a:rPr>
              <a:t>Events administration</a:t>
            </a:r>
            <a:endParaRPr lang="en-GB" sz="2000" dirty="0">
              <a:solidFill>
                <a:schemeClr val="bg1"/>
              </a:solidFill>
              <a:latin typeface="Bebas Neue"/>
              <a:ea typeface="Calibri"/>
              <a:cs typeface="Calibri"/>
            </a:endParaRPr>
          </a:p>
          <a:p>
            <a:pPr marL="742950" indent="-742950">
              <a:buAutoNum type="arabicPeriod"/>
            </a:pPr>
            <a:r>
              <a:rPr lang="en-GB" sz="2000" dirty="0">
                <a:solidFill>
                  <a:schemeClr val="bg1"/>
                </a:solidFill>
                <a:latin typeface="Bebas Neue"/>
                <a:ea typeface="+mn-lt"/>
                <a:cs typeface="+mn-lt"/>
              </a:rPr>
              <a:t>Summary &amp; support</a:t>
            </a:r>
            <a:endParaRPr lang="en-GB" sz="2000" dirty="0">
              <a:solidFill>
                <a:schemeClr val="bg1"/>
              </a:solidFill>
              <a:latin typeface="Bebas Neue"/>
              <a:ea typeface="Calibri"/>
              <a:cs typeface="Calibri"/>
            </a:endParaRPr>
          </a:p>
          <a:p>
            <a:pPr marL="742950" indent="-742950">
              <a:buAutoNum type="arabicPeriod"/>
            </a:pPr>
            <a:endParaRPr lang="en-GB" sz="1800" dirty="0">
              <a:solidFill>
                <a:schemeClr val="bg1"/>
              </a:solidFill>
              <a:latin typeface="Lato"/>
              <a:ea typeface="Lato"/>
              <a:cs typeface="Lato"/>
            </a:endParaRPr>
          </a:p>
          <a:p>
            <a:pPr marL="0" indent="0">
              <a:buFont typeface="Arial" pitchFamily="34" charset="0"/>
              <a:buNone/>
            </a:pPr>
            <a:endParaRPr lang="en-GB" sz="1400" dirty="0">
              <a:ea typeface="Calibri"/>
              <a:cs typeface="Calibri"/>
            </a:endParaRPr>
          </a:p>
        </p:txBody>
      </p:sp>
      <p:pic>
        <p:nvPicPr>
          <p:cNvPr id="7" name="Picture 6">
            <a:extLst>
              <a:ext uri="{FF2B5EF4-FFF2-40B4-BE49-F238E27FC236}">
                <a16:creationId xmlns:a16="http://schemas.microsoft.com/office/drawing/2014/main" id="{BEC343FE-8314-8BDB-5A85-E0928A8173E0}"/>
              </a:ext>
            </a:extLst>
          </p:cNvPr>
          <p:cNvPicPr>
            <a:picLocks noChangeAspect="1"/>
          </p:cNvPicPr>
          <p:nvPr/>
        </p:nvPicPr>
        <p:blipFill>
          <a:blip r:embed="rId4"/>
          <a:stretch>
            <a:fillRect/>
          </a:stretch>
        </p:blipFill>
        <p:spPr>
          <a:xfrm>
            <a:off x="10674012" y="139908"/>
            <a:ext cx="1362075" cy="457200"/>
          </a:xfrm>
          <a:prstGeom prst="rect">
            <a:avLst/>
          </a:prstGeom>
        </p:spPr>
      </p:pic>
      <p:sp>
        <p:nvSpPr>
          <p:cNvPr id="3" name="Title 1">
            <a:extLst>
              <a:ext uri="{FF2B5EF4-FFF2-40B4-BE49-F238E27FC236}">
                <a16:creationId xmlns:a16="http://schemas.microsoft.com/office/drawing/2014/main" id="{9F8E7195-1711-3E25-90C8-D345E555AC54}"/>
              </a:ext>
            </a:extLst>
          </p:cNvPr>
          <p:cNvSpPr>
            <a:spLocks noGrp="1"/>
          </p:cNvSpPr>
          <p:nvPr>
            <p:ph type="title"/>
          </p:nvPr>
        </p:nvSpPr>
        <p:spPr>
          <a:xfrm>
            <a:off x="913297" y="115436"/>
            <a:ext cx="10515600" cy="1325563"/>
          </a:xfrm>
        </p:spPr>
        <p:txBody>
          <a:bodyPr>
            <a:normAutofit/>
          </a:bodyPr>
          <a:lstStyle/>
          <a:p>
            <a:pPr algn="ctr"/>
            <a:r>
              <a:rPr lang="en-US" sz="4800" dirty="0">
                <a:solidFill>
                  <a:schemeClr val="bg1"/>
                </a:solidFill>
                <a:latin typeface="Bebas Neue"/>
                <a:cs typeface="Aharoni"/>
              </a:rPr>
              <a:t>AGENDA</a:t>
            </a:r>
            <a:endParaRPr lang="en-GB" sz="4800">
              <a:solidFill>
                <a:schemeClr val="bg1"/>
              </a:solidFill>
              <a:latin typeface="Bebas Neue"/>
              <a:cs typeface="Aharoni"/>
            </a:endParaRPr>
          </a:p>
        </p:txBody>
      </p:sp>
    </p:spTree>
    <p:extLst>
      <p:ext uri="{BB962C8B-B14F-4D97-AF65-F5344CB8AC3E}">
        <p14:creationId xmlns:p14="http://schemas.microsoft.com/office/powerpoint/2010/main" val="27772617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red background with a curved edge">
            <a:extLst>
              <a:ext uri="{FF2B5EF4-FFF2-40B4-BE49-F238E27FC236}">
                <a16:creationId xmlns:a16="http://schemas.microsoft.com/office/drawing/2014/main" id="{3CD9830A-22A3-541E-64AB-7D3C91EF80FE}"/>
              </a:ext>
            </a:extLst>
          </p:cNvPr>
          <p:cNvPicPr>
            <a:picLocks noGrp="1" noChangeAspect="1"/>
          </p:cNvPicPr>
          <p:nvPr>
            <p:ph idx="1"/>
          </p:nvPr>
        </p:nvPicPr>
        <p:blipFill>
          <a:blip r:embed="rId2"/>
          <a:stretch>
            <a:fillRect/>
          </a:stretch>
        </p:blipFill>
        <p:spPr>
          <a:xfrm>
            <a:off x="-78919" y="-46559"/>
            <a:ext cx="12180501" cy="6862189"/>
          </a:xfrm>
        </p:spPr>
      </p:pic>
      <p:pic>
        <p:nvPicPr>
          <p:cNvPr id="5" name="Picture 4" descr="A black shield with white text&#10;&#10;Description automatically generated">
            <a:extLst>
              <a:ext uri="{FF2B5EF4-FFF2-40B4-BE49-F238E27FC236}">
                <a16:creationId xmlns:a16="http://schemas.microsoft.com/office/drawing/2014/main" id="{06E19077-5D11-69C2-398D-0F779439D1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72" y="141799"/>
            <a:ext cx="1491192" cy="1491192"/>
          </a:xfrm>
          <a:prstGeom prst="rect">
            <a:avLst/>
          </a:prstGeom>
        </p:spPr>
      </p:pic>
      <p:pic>
        <p:nvPicPr>
          <p:cNvPr id="7" name="Picture 6">
            <a:extLst>
              <a:ext uri="{FF2B5EF4-FFF2-40B4-BE49-F238E27FC236}">
                <a16:creationId xmlns:a16="http://schemas.microsoft.com/office/drawing/2014/main" id="{BEC343FE-8314-8BDB-5A85-E0928A8173E0}"/>
              </a:ext>
            </a:extLst>
          </p:cNvPr>
          <p:cNvPicPr>
            <a:picLocks noChangeAspect="1"/>
          </p:cNvPicPr>
          <p:nvPr/>
        </p:nvPicPr>
        <p:blipFill>
          <a:blip r:embed="rId4"/>
          <a:stretch>
            <a:fillRect/>
          </a:stretch>
        </p:blipFill>
        <p:spPr>
          <a:xfrm>
            <a:off x="10674012" y="139908"/>
            <a:ext cx="1362075" cy="457200"/>
          </a:xfrm>
          <a:prstGeom prst="rect">
            <a:avLst/>
          </a:prstGeom>
        </p:spPr>
      </p:pic>
      <p:sp>
        <p:nvSpPr>
          <p:cNvPr id="4" name="Title 3">
            <a:extLst>
              <a:ext uri="{FF2B5EF4-FFF2-40B4-BE49-F238E27FC236}">
                <a16:creationId xmlns:a16="http://schemas.microsoft.com/office/drawing/2014/main" id="{F6B8F8DB-192F-3028-80BF-66FC93F11222}"/>
              </a:ext>
            </a:extLst>
          </p:cNvPr>
          <p:cNvSpPr>
            <a:spLocks noGrp="1"/>
          </p:cNvSpPr>
          <p:nvPr>
            <p:ph type="title"/>
          </p:nvPr>
        </p:nvSpPr>
        <p:spPr>
          <a:xfrm>
            <a:off x="1213152" y="413506"/>
            <a:ext cx="10515600" cy="1325563"/>
          </a:xfrm>
        </p:spPr>
        <p:txBody>
          <a:bodyPr/>
          <a:lstStyle/>
          <a:p>
            <a:pPr algn="ctr"/>
            <a:r>
              <a:rPr lang="en-GB" dirty="0">
                <a:solidFill>
                  <a:schemeClr val="bg1"/>
                </a:solidFill>
                <a:latin typeface="Bebas Neue"/>
                <a:cs typeface="Calibri Light"/>
              </a:rPr>
              <a:t>PAPER TEAMSHEETS</a:t>
            </a:r>
            <a:endParaRPr lang="en-US">
              <a:solidFill>
                <a:schemeClr val="bg1"/>
              </a:solidFill>
              <a:latin typeface="Bebas Neue"/>
            </a:endParaRPr>
          </a:p>
        </p:txBody>
      </p:sp>
      <p:pic>
        <p:nvPicPr>
          <p:cNvPr id="2" name="Picture 1" descr="A black and white text on a black background&#10;&#10;Description automatically generated">
            <a:extLst>
              <a:ext uri="{FF2B5EF4-FFF2-40B4-BE49-F238E27FC236}">
                <a16:creationId xmlns:a16="http://schemas.microsoft.com/office/drawing/2014/main" id="{1CD61C9E-4C1E-1B14-4839-1AF391699BF4}"/>
              </a:ext>
            </a:extLst>
          </p:cNvPr>
          <p:cNvPicPr>
            <a:picLocks noChangeAspect="1"/>
          </p:cNvPicPr>
          <p:nvPr/>
        </p:nvPicPr>
        <p:blipFill>
          <a:blip r:embed="rId5"/>
          <a:stretch>
            <a:fillRect/>
          </a:stretch>
        </p:blipFill>
        <p:spPr>
          <a:xfrm>
            <a:off x="1434495" y="1453184"/>
            <a:ext cx="9431866" cy="4459632"/>
          </a:xfrm>
          <a:prstGeom prst="rect">
            <a:avLst/>
          </a:prstGeom>
        </p:spPr>
      </p:pic>
      <p:sp>
        <p:nvSpPr>
          <p:cNvPr id="3" name="TextBox 2">
            <a:extLst>
              <a:ext uri="{FF2B5EF4-FFF2-40B4-BE49-F238E27FC236}">
                <a16:creationId xmlns:a16="http://schemas.microsoft.com/office/drawing/2014/main" id="{05604E02-1C5C-E82F-3FEE-6B42F2E7D3E0}"/>
              </a:ext>
            </a:extLst>
          </p:cNvPr>
          <p:cNvSpPr txBox="1"/>
          <p:nvPr/>
        </p:nvSpPr>
        <p:spPr>
          <a:xfrm>
            <a:off x="1552432" y="5652447"/>
            <a:ext cx="706271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solidFill>
                  <a:schemeClr val="bg1"/>
                </a:solidFill>
                <a:latin typeface="Lato"/>
                <a:ea typeface="Lato"/>
                <a:cs typeface="Calibri"/>
              </a:rPr>
              <a:t>Note: A paper copy will be in your physical captains packs.</a:t>
            </a:r>
            <a:endParaRPr lang="en-GB" sz="2000" dirty="0">
              <a:solidFill>
                <a:schemeClr val="bg1"/>
              </a:solidFill>
              <a:latin typeface="Lato"/>
              <a:ea typeface="Lato"/>
              <a:cs typeface="Lato"/>
            </a:endParaRPr>
          </a:p>
        </p:txBody>
      </p:sp>
    </p:spTree>
    <p:extLst>
      <p:ext uri="{BB962C8B-B14F-4D97-AF65-F5344CB8AC3E}">
        <p14:creationId xmlns:p14="http://schemas.microsoft.com/office/powerpoint/2010/main" val="31346584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red background with a curved edge">
            <a:extLst>
              <a:ext uri="{FF2B5EF4-FFF2-40B4-BE49-F238E27FC236}">
                <a16:creationId xmlns:a16="http://schemas.microsoft.com/office/drawing/2014/main" id="{3CD9830A-22A3-541E-64AB-7D3C91EF80FE}"/>
              </a:ext>
            </a:extLst>
          </p:cNvPr>
          <p:cNvPicPr>
            <a:picLocks noGrp="1" noChangeAspect="1"/>
          </p:cNvPicPr>
          <p:nvPr>
            <p:ph idx="1"/>
          </p:nvPr>
        </p:nvPicPr>
        <p:blipFill>
          <a:blip r:embed="rId2"/>
          <a:stretch>
            <a:fillRect/>
          </a:stretch>
        </p:blipFill>
        <p:spPr>
          <a:xfrm>
            <a:off x="-78919" y="-23813"/>
            <a:ext cx="12180501" cy="6862189"/>
          </a:xfrm>
        </p:spPr>
      </p:pic>
      <p:pic>
        <p:nvPicPr>
          <p:cNvPr id="5" name="Picture 4" descr="A black shield with white text&#10;&#10;Description automatically generated">
            <a:extLst>
              <a:ext uri="{FF2B5EF4-FFF2-40B4-BE49-F238E27FC236}">
                <a16:creationId xmlns:a16="http://schemas.microsoft.com/office/drawing/2014/main" id="{06E19077-5D11-69C2-398D-0F779439D1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72" y="141799"/>
            <a:ext cx="1491192" cy="1491192"/>
          </a:xfrm>
          <a:prstGeom prst="rect">
            <a:avLst/>
          </a:prstGeom>
        </p:spPr>
      </p:pic>
      <p:pic>
        <p:nvPicPr>
          <p:cNvPr id="7" name="Picture 6">
            <a:extLst>
              <a:ext uri="{FF2B5EF4-FFF2-40B4-BE49-F238E27FC236}">
                <a16:creationId xmlns:a16="http://schemas.microsoft.com/office/drawing/2014/main" id="{BEC343FE-8314-8BDB-5A85-E0928A8173E0}"/>
              </a:ext>
            </a:extLst>
          </p:cNvPr>
          <p:cNvPicPr>
            <a:picLocks noChangeAspect="1"/>
          </p:cNvPicPr>
          <p:nvPr/>
        </p:nvPicPr>
        <p:blipFill>
          <a:blip r:embed="rId4"/>
          <a:stretch>
            <a:fillRect/>
          </a:stretch>
        </p:blipFill>
        <p:spPr>
          <a:xfrm>
            <a:off x="10674012" y="139908"/>
            <a:ext cx="1362075" cy="457200"/>
          </a:xfrm>
          <a:prstGeom prst="rect">
            <a:avLst/>
          </a:prstGeom>
        </p:spPr>
      </p:pic>
      <p:sp>
        <p:nvSpPr>
          <p:cNvPr id="4" name="Title 3">
            <a:extLst>
              <a:ext uri="{FF2B5EF4-FFF2-40B4-BE49-F238E27FC236}">
                <a16:creationId xmlns:a16="http://schemas.microsoft.com/office/drawing/2014/main" id="{F6B8F8DB-192F-3028-80BF-66FC93F11222}"/>
              </a:ext>
            </a:extLst>
          </p:cNvPr>
          <p:cNvSpPr>
            <a:spLocks noGrp="1"/>
          </p:cNvSpPr>
          <p:nvPr>
            <p:ph type="title"/>
          </p:nvPr>
        </p:nvSpPr>
        <p:spPr>
          <a:xfrm>
            <a:off x="1213152" y="413506"/>
            <a:ext cx="10515600" cy="1325563"/>
          </a:xfrm>
        </p:spPr>
        <p:txBody>
          <a:bodyPr/>
          <a:lstStyle/>
          <a:p>
            <a:pPr algn="ctr"/>
            <a:r>
              <a:rPr lang="en-GB" dirty="0">
                <a:solidFill>
                  <a:schemeClr val="bg1"/>
                </a:solidFill>
                <a:latin typeface="Bebas Neue"/>
                <a:cs typeface="Calibri Light"/>
              </a:rPr>
              <a:t>ENTERING A RESULT</a:t>
            </a:r>
            <a:endParaRPr lang="en-US">
              <a:solidFill>
                <a:schemeClr val="bg1"/>
              </a:solidFill>
              <a:latin typeface="Bebas Neue"/>
            </a:endParaRPr>
          </a:p>
        </p:txBody>
      </p:sp>
      <p:sp>
        <p:nvSpPr>
          <p:cNvPr id="3" name="TextBox 2">
            <a:extLst>
              <a:ext uri="{FF2B5EF4-FFF2-40B4-BE49-F238E27FC236}">
                <a16:creationId xmlns:a16="http://schemas.microsoft.com/office/drawing/2014/main" id="{32868C96-A7F5-2C97-CDE3-5AE6F806BAF3}"/>
              </a:ext>
            </a:extLst>
          </p:cNvPr>
          <p:cNvSpPr txBox="1"/>
          <p:nvPr/>
        </p:nvSpPr>
        <p:spPr>
          <a:xfrm>
            <a:off x="430591" y="2015066"/>
            <a:ext cx="10605103" cy="45488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dirty="0">
                <a:solidFill>
                  <a:srgbClr val="FFFFFF"/>
                </a:solidFill>
                <a:cs typeface="Calibri"/>
              </a:rPr>
              <a:t>RESULTS </a:t>
            </a:r>
            <a:r>
              <a:rPr lang="en-US" sz="2200" b="1" u="sng" dirty="0">
                <a:solidFill>
                  <a:srgbClr val="FFFFFF"/>
                </a:solidFill>
                <a:cs typeface="Calibri"/>
              </a:rPr>
              <a:t>MUST</a:t>
            </a:r>
            <a:r>
              <a:rPr lang="en-US" sz="2200" b="1" dirty="0">
                <a:solidFill>
                  <a:srgbClr val="FFFFFF"/>
                </a:solidFill>
                <a:cs typeface="Calibri"/>
              </a:rPr>
              <a:t> </a:t>
            </a:r>
            <a:r>
              <a:rPr lang="en-US" sz="2200" dirty="0">
                <a:solidFill>
                  <a:srgbClr val="FFFFFF"/>
                </a:solidFill>
                <a:cs typeface="Calibri"/>
              </a:rPr>
              <a:t>BE ENTERED ON BUCSPLAY BY TEAM CAPTAINS </a:t>
            </a:r>
            <a:r>
              <a:rPr lang="en-US" sz="2200" u="sng" dirty="0">
                <a:solidFill>
                  <a:srgbClr val="FFFFFF"/>
                </a:solidFill>
                <a:cs typeface="Calibri"/>
              </a:rPr>
              <a:t>IMMEDIATELY</a:t>
            </a:r>
            <a:r>
              <a:rPr lang="en-US" sz="2200" dirty="0">
                <a:solidFill>
                  <a:srgbClr val="FFFFFF"/>
                </a:solidFill>
                <a:cs typeface="Calibri"/>
              </a:rPr>
              <a:t> AFTER THE COMPETITION.</a:t>
            </a:r>
            <a:endParaRPr lang="en-GB" sz="2200" dirty="0">
              <a:solidFill>
                <a:srgbClr val="FFFFFF"/>
              </a:solidFill>
              <a:cs typeface="Calibri"/>
            </a:endParaRPr>
          </a:p>
          <a:p>
            <a:r>
              <a:rPr lang="en-US" sz="2200" dirty="0">
                <a:solidFill>
                  <a:srgbClr val="FFFFFF"/>
                </a:solidFill>
                <a:cs typeface="Calibri"/>
              </a:rPr>
              <a:t>NB: </a:t>
            </a:r>
            <a:r>
              <a:rPr lang="en-GB" b="1" dirty="0">
                <a:solidFill>
                  <a:schemeClr val="bg1"/>
                </a:solidFill>
                <a:cs typeface="Calibri"/>
              </a:rPr>
              <a:t>REG 13.1 - </a:t>
            </a:r>
            <a:r>
              <a:rPr lang="en-US" b="1" dirty="0">
                <a:solidFill>
                  <a:schemeClr val="bg1"/>
                </a:solidFill>
                <a:cs typeface="Calibri"/>
              </a:rPr>
              <a:t>The results of all league and knockout competition matches must be recorded on BUCS Play </a:t>
            </a:r>
            <a:r>
              <a:rPr lang="en-US" b="1" dirty="0">
                <a:solidFill>
                  <a:srgbClr val="FFFF00"/>
                </a:solidFill>
                <a:cs typeface="Calibri"/>
              </a:rPr>
              <a:t>no later than 12:00 </a:t>
            </a:r>
            <a:r>
              <a:rPr lang="en-US" b="1" dirty="0">
                <a:solidFill>
                  <a:schemeClr val="bg1"/>
                </a:solidFill>
                <a:cs typeface="Calibri"/>
              </a:rPr>
              <a:t>on the first working day following the fixture!</a:t>
            </a:r>
            <a:endParaRPr lang="en-US" sz="2200" dirty="0">
              <a:solidFill>
                <a:schemeClr val="bg1"/>
              </a:solidFill>
              <a:cs typeface="Calibri"/>
            </a:endParaRPr>
          </a:p>
          <a:p>
            <a:endParaRPr lang="en-US" sz="2200" dirty="0">
              <a:solidFill>
                <a:srgbClr val="FFFFFF"/>
              </a:solidFill>
              <a:cs typeface="Segoe UI"/>
            </a:endParaRPr>
          </a:p>
          <a:p>
            <a:r>
              <a:rPr lang="en-US" sz="2200" dirty="0">
                <a:solidFill>
                  <a:srgbClr val="FFFFFF"/>
                </a:solidFill>
                <a:cs typeface="Segoe UI"/>
              </a:rPr>
              <a:t>IN ADDITION TO ENTERING ON BUCS PLAY Please ensure you:​</a:t>
            </a:r>
            <a:endParaRPr lang="en-US" dirty="0">
              <a:cs typeface="Calibri"/>
            </a:endParaRPr>
          </a:p>
          <a:p>
            <a:pPr>
              <a:lnSpc>
                <a:spcPct val="150000"/>
              </a:lnSpc>
              <a:buChar char="•"/>
            </a:pPr>
            <a:r>
              <a:rPr lang="en-US" sz="2200" dirty="0">
                <a:solidFill>
                  <a:srgbClr val="FFFFFF"/>
                </a:solidFill>
                <a:cs typeface="Arial"/>
              </a:rPr>
              <a:t>E-MAIL THE RESULT TO </a:t>
            </a:r>
            <a:r>
              <a:rPr lang="en-US" sz="2200" dirty="0">
                <a:solidFill>
                  <a:schemeClr val="bg1"/>
                </a:solidFill>
                <a:cs typeface="Arial"/>
                <a:hlinkClick r:id="rId5">
                  <a:extLst>
                    <a:ext uri="{A12FA001-AC4F-418D-AE19-62706E023703}">
                      <ahyp:hlinkClr xmlns:ahyp="http://schemas.microsoft.com/office/drawing/2018/hyperlinkcolor" val="tx"/>
                    </a:ext>
                  </a:extLst>
                </a:hlinkClick>
              </a:rPr>
              <a:t>BUCS@ESSEX.AC.UK​</a:t>
            </a:r>
            <a:r>
              <a:rPr lang="en-US" sz="2200" dirty="0">
                <a:solidFill>
                  <a:schemeClr val="bg1"/>
                </a:solidFill>
                <a:cs typeface="Arial"/>
              </a:rPr>
              <a:t> AND CONFIRM IF THERE WERE ANY ISSUES WITH THE MATCH I.E. PLAYING UNDER PROTEST FORMS, BEHAVIOUR ISSUES ETC.</a:t>
            </a:r>
          </a:p>
          <a:p>
            <a:pPr>
              <a:lnSpc>
                <a:spcPct val="150000"/>
              </a:lnSpc>
              <a:buChar char="•"/>
            </a:pPr>
            <a:r>
              <a:rPr lang="en-US" sz="2200" dirty="0">
                <a:solidFill>
                  <a:srgbClr val="FFFFFF"/>
                </a:solidFill>
                <a:cs typeface="Arial"/>
              </a:rPr>
              <a:t>RETURN YOUR COMPLETED CAPTAINS PACK FORMS TO SU RECEPTION BY NO LATER THAN 11.30AM THE FOLLOWING WORKING DAY (I.E. MONDAYS FOR WEEKEND MATCHES AND THURSDAYS FOR WEDNESDAY MATCHES)</a:t>
            </a:r>
          </a:p>
        </p:txBody>
      </p:sp>
    </p:spTree>
    <p:extLst>
      <p:ext uri="{BB962C8B-B14F-4D97-AF65-F5344CB8AC3E}">
        <p14:creationId xmlns:p14="http://schemas.microsoft.com/office/powerpoint/2010/main" val="22600207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red background with a curved edge">
            <a:extLst>
              <a:ext uri="{FF2B5EF4-FFF2-40B4-BE49-F238E27FC236}">
                <a16:creationId xmlns:a16="http://schemas.microsoft.com/office/drawing/2014/main" id="{3CD9830A-22A3-541E-64AB-7D3C91EF80FE}"/>
              </a:ext>
            </a:extLst>
          </p:cNvPr>
          <p:cNvPicPr>
            <a:picLocks noGrp="1" noChangeAspect="1"/>
          </p:cNvPicPr>
          <p:nvPr>
            <p:ph idx="1"/>
          </p:nvPr>
        </p:nvPicPr>
        <p:blipFill>
          <a:blip r:embed="rId2"/>
          <a:stretch>
            <a:fillRect/>
          </a:stretch>
        </p:blipFill>
        <p:spPr>
          <a:xfrm>
            <a:off x="-78919" y="-46559"/>
            <a:ext cx="12180501" cy="6862189"/>
          </a:xfrm>
        </p:spPr>
      </p:pic>
      <p:pic>
        <p:nvPicPr>
          <p:cNvPr id="5" name="Picture 4" descr="A black shield with white text&#10;&#10;Description automatically generated">
            <a:extLst>
              <a:ext uri="{FF2B5EF4-FFF2-40B4-BE49-F238E27FC236}">
                <a16:creationId xmlns:a16="http://schemas.microsoft.com/office/drawing/2014/main" id="{06E19077-5D11-69C2-398D-0F779439D1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72" y="141799"/>
            <a:ext cx="1491192" cy="1491192"/>
          </a:xfrm>
          <a:prstGeom prst="rect">
            <a:avLst/>
          </a:prstGeom>
        </p:spPr>
      </p:pic>
      <p:pic>
        <p:nvPicPr>
          <p:cNvPr id="7" name="Picture 6">
            <a:extLst>
              <a:ext uri="{FF2B5EF4-FFF2-40B4-BE49-F238E27FC236}">
                <a16:creationId xmlns:a16="http://schemas.microsoft.com/office/drawing/2014/main" id="{BEC343FE-8314-8BDB-5A85-E0928A8173E0}"/>
              </a:ext>
            </a:extLst>
          </p:cNvPr>
          <p:cNvPicPr>
            <a:picLocks noChangeAspect="1"/>
          </p:cNvPicPr>
          <p:nvPr/>
        </p:nvPicPr>
        <p:blipFill>
          <a:blip r:embed="rId4"/>
          <a:stretch>
            <a:fillRect/>
          </a:stretch>
        </p:blipFill>
        <p:spPr>
          <a:xfrm>
            <a:off x="10674012" y="139908"/>
            <a:ext cx="1362075" cy="457200"/>
          </a:xfrm>
          <a:prstGeom prst="rect">
            <a:avLst/>
          </a:prstGeom>
        </p:spPr>
      </p:pic>
      <p:sp>
        <p:nvSpPr>
          <p:cNvPr id="4" name="Title 3">
            <a:extLst>
              <a:ext uri="{FF2B5EF4-FFF2-40B4-BE49-F238E27FC236}">
                <a16:creationId xmlns:a16="http://schemas.microsoft.com/office/drawing/2014/main" id="{F6B8F8DB-192F-3028-80BF-66FC93F11222}"/>
              </a:ext>
            </a:extLst>
          </p:cNvPr>
          <p:cNvSpPr>
            <a:spLocks noGrp="1"/>
          </p:cNvSpPr>
          <p:nvPr>
            <p:ph type="title"/>
          </p:nvPr>
        </p:nvSpPr>
        <p:spPr>
          <a:xfrm>
            <a:off x="1213152" y="413506"/>
            <a:ext cx="10515600" cy="1325563"/>
          </a:xfrm>
        </p:spPr>
        <p:txBody>
          <a:bodyPr/>
          <a:lstStyle/>
          <a:p>
            <a:pPr algn="ctr"/>
            <a:r>
              <a:rPr lang="en-GB" dirty="0">
                <a:solidFill>
                  <a:schemeClr val="bg1"/>
                </a:solidFill>
                <a:latin typeface="Bebas Neue"/>
                <a:cs typeface="Calibri Light"/>
              </a:rPr>
              <a:t>ENTERING A RESULT</a:t>
            </a:r>
            <a:endParaRPr lang="en-US">
              <a:solidFill>
                <a:schemeClr val="bg1"/>
              </a:solidFill>
              <a:latin typeface="Bebas Neue"/>
            </a:endParaRPr>
          </a:p>
        </p:txBody>
      </p:sp>
      <p:pic>
        <p:nvPicPr>
          <p:cNvPr id="2" name="Picture 1">
            <a:extLst>
              <a:ext uri="{FF2B5EF4-FFF2-40B4-BE49-F238E27FC236}">
                <a16:creationId xmlns:a16="http://schemas.microsoft.com/office/drawing/2014/main" id="{A7C38855-E998-02B4-7A44-9591742C30DE}"/>
              </a:ext>
            </a:extLst>
          </p:cNvPr>
          <p:cNvPicPr>
            <a:picLocks noChangeAspect="1"/>
          </p:cNvPicPr>
          <p:nvPr/>
        </p:nvPicPr>
        <p:blipFill>
          <a:blip r:embed="rId5"/>
          <a:stretch>
            <a:fillRect/>
          </a:stretch>
        </p:blipFill>
        <p:spPr>
          <a:xfrm>
            <a:off x="1591733" y="1521715"/>
            <a:ext cx="9552819" cy="4854761"/>
          </a:xfrm>
          <a:prstGeom prst="rect">
            <a:avLst/>
          </a:prstGeom>
        </p:spPr>
      </p:pic>
    </p:spTree>
    <p:extLst>
      <p:ext uri="{BB962C8B-B14F-4D97-AF65-F5344CB8AC3E}">
        <p14:creationId xmlns:p14="http://schemas.microsoft.com/office/powerpoint/2010/main" val="38973071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red background with a curved edge">
            <a:extLst>
              <a:ext uri="{FF2B5EF4-FFF2-40B4-BE49-F238E27FC236}">
                <a16:creationId xmlns:a16="http://schemas.microsoft.com/office/drawing/2014/main" id="{3CD9830A-22A3-541E-64AB-7D3C91EF80FE}"/>
              </a:ext>
            </a:extLst>
          </p:cNvPr>
          <p:cNvPicPr>
            <a:picLocks noGrp="1" noChangeAspect="1"/>
          </p:cNvPicPr>
          <p:nvPr>
            <p:ph idx="1"/>
          </p:nvPr>
        </p:nvPicPr>
        <p:blipFill>
          <a:blip r:embed="rId2"/>
          <a:stretch>
            <a:fillRect/>
          </a:stretch>
        </p:blipFill>
        <p:spPr>
          <a:xfrm>
            <a:off x="-78919" y="-46559"/>
            <a:ext cx="12180501" cy="6862189"/>
          </a:xfrm>
        </p:spPr>
      </p:pic>
      <p:pic>
        <p:nvPicPr>
          <p:cNvPr id="5" name="Picture 4" descr="A black shield with white text&#10;&#10;Description automatically generated">
            <a:extLst>
              <a:ext uri="{FF2B5EF4-FFF2-40B4-BE49-F238E27FC236}">
                <a16:creationId xmlns:a16="http://schemas.microsoft.com/office/drawing/2014/main" id="{06E19077-5D11-69C2-398D-0F779439D1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72" y="141799"/>
            <a:ext cx="1491192" cy="1491192"/>
          </a:xfrm>
          <a:prstGeom prst="rect">
            <a:avLst/>
          </a:prstGeom>
        </p:spPr>
      </p:pic>
      <p:pic>
        <p:nvPicPr>
          <p:cNvPr id="7" name="Picture 6">
            <a:extLst>
              <a:ext uri="{FF2B5EF4-FFF2-40B4-BE49-F238E27FC236}">
                <a16:creationId xmlns:a16="http://schemas.microsoft.com/office/drawing/2014/main" id="{BEC343FE-8314-8BDB-5A85-E0928A8173E0}"/>
              </a:ext>
            </a:extLst>
          </p:cNvPr>
          <p:cNvPicPr>
            <a:picLocks noChangeAspect="1"/>
          </p:cNvPicPr>
          <p:nvPr/>
        </p:nvPicPr>
        <p:blipFill>
          <a:blip r:embed="rId4"/>
          <a:stretch>
            <a:fillRect/>
          </a:stretch>
        </p:blipFill>
        <p:spPr>
          <a:xfrm>
            <a:off x="10674012" y="139908"/>
            <a:ext cx="1362075" cy="457200"/>
          </a:xfrm>
          <a:prstGeom prst="rect">
            <a:avLst/>
          </a:prstGeom>
        </p:spPr>
      </p:pic>
      <p:sp>
        <p:nvSpPr>
          <p:cNvPr id="4" name="Title 3">
            <a:extLst>
              <a:ext uri="{FF2B5EF4-FFF2-40B4-BE49-F238E27FC236}">
                <a16:creationId xmlns:a16="http://schemas.microsoft.com/office/drawing/2014/main" id="{F6B8F8DB-192F-3028-80BF-66FC93F11222}"/>
              </a:ext>
            </a:extLst>
          </p:cNvPr>
          <p:cNvSpPr>
            <a:spLocks noGrp="1"/>
          </p:cNvSpPr>
          <p:nvPr>
            <p:ph type="title"/>
          </p:nvPr>
        </p:nvSpPr>
        <p:spPr>
          <a:xfrm>
            <a:off x="1213152" y="413506"/>
            <a:ext cx="10515600" cy="1325563"/>
          </a:xfrm>
        </p:spPr>
        <p:txBody>
          <a:bodyPr/>
          <a:lstStyle/>
          <a:p>
            <a:pPr algn="ctr"/>
            <a:r>
              <a:rPr lang="en-GB" dirty="0">
                <a:solidFill>
                  <a:schemeClr val="bg1"/>
                </a:solidFill>
                <a:latin typeface="Bebas Neue"/>
                <a:cs typeface="Calibri Light"/>
              </a:rPr>
              <a:t>RACQUET SPORTS RESULT ENTRY</a:t>
            </a:r>
            <a:endParaRPr lang="en-US">
              <a:solidFill>
                <a:schemeClr val="bg1"/>
              </a:solidFill>
              <a:latin typeface="Bebas Neue"/>
            </a:endParaRPr>
          </a:p>
        </p:txBody>
      </p:sp>
      <p:pic>
        <p:nvPicPr>
          <p:cNvPr id="2" name="Picture 1" descr="A screenshot of a phone&#10;&#10;Description automatically generated">
            <a:extLst>
              <a:ext uri="{FF2B5EF4-FFF2-40B4-BE49-F238E27FC236}">
                <a16:creationId xmlns:a16="http://schemas.microsoft.com/office/drawing/2014/main" id="{74C7878E-7264-29DF-6B13-D0421468933E}"/>
              </a:ext>
            </a:extLst>
          </p:cNvPr>
          <p:cNvPicPr>
            <a:picLocks noChangeAspect="1"/>
          </p:cNvPicPr>
          <p:nvPr/>
        </p:nvPicPr>
        <p:blipFill>
          <a:blip r:embed="rId5"/>
          <a:stretch>
            <a:fillRect/>
          </a:stretch>
        </p:blipFill>
        <p:spPr>
          <a:xfrm>
            <a:off x="1482876" y="1514878"/>
            <a:ext cx="9661676" cy="4566052"/>
          </a:xfrm>
          <a:prstGeom prst="rect">
            <a:avLst/>
          </a:prstGeom>
        </p:spPr>
      </p:pic>
    </p:spTree>
    <p:extLst>
      <p:ext uri="{BB962C8B-B14F-4D97-AF65-F5344CB8AC3E}">
        <p14:creationId xmlns:p14="http://schemas.microsoft.com/office/powerpoint/2010/main" val="2034531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red background with a curved edge">
            <a:extLst>
              <a:ext uri="{FF2B5EF4-FFF2-40B4-BE49-F238E27FC236}">
                <a16:creationId xmlns:a16="http://schemas.microsoft.com/office/drawing/2014/main" id="{3CD9830A-22A3-541E-64AB-7D3C91EF80FE}"/>
              </a:ext>
            </a:extLst>
          </p:cNvPr>
          <p:cNvPicPr>
            <a:picLocks noGrp="1" noChangeAspect="1"/>
          </p:cNvPicPr>
          <p:nvPr>
            <p:ph idx="1"/>
          </p:nvPr>
        </p:nvPicPr>
        <p:blipFill>
          <a:blip r:embed="rId2"/>
          <a:stretch>
            <a:fillRect/>
          </a:stretch>
        </p:blipFill>
        <p:spPr>
          <a:xfrm>
            <a:off x="-78919" y="-46559"/>
            <a:ext cx="12180501" cy="6862189"/>
          </a:xfrm>
        </p:spPr>
      </p:pic>
      <p:pic>
        <p:nvPicPr>
          <p:cNvPr id="5" name="Picture 4" descr="A black shield with white text&#10;&#10;Description automatically generated">
            <a:extLst>
              <a:ext uri="{FF2B5EF4-FFF2-40B4-BE49-F238E27FC236}">
                <a16:creationId xmlns:a16="http://schemas.microsoft.com/office/drawing/2014/main" id="{06E19077-5D11-69C2-398D-0F779439D1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72" y="141799"/>
            <a:ext cx="1491192" cy="1491192"/>
          </a:xfrm>
          <a:prstGeom prst="rect">
            <a:avLst/>
          </a:prstGeom>
        </p:spPr>
      </p:pic>
      <p:pic>
        <p:nvPicPr>
          <p:cNvPr id="7" name="Picture 6">
            <a:extLst>
              <a:ext uri="{FF2B5EF4-FFF2-40B4-BE49-F238E27FC236}">
                <a16:creationId xmlns:a16="http://schemas.microsoft.com/office/drawing/2014/main" id="{BEC343FE-8314-8BDB-5A85-E0928A8173E0}"/>
              </a:ext>
            </a:extLst>
          </p:cNvPr>
          <p:cNvPicPr>
            <a:picLocks noChangeAspect="1"/>
          </p:cNvPicPr>
          <p:nvPr/>
        </p:nvPicPr>
        <p:blipFill>
          <a:blip r:embed="rId4"/>
          <a:stretch>
            <a:fillRect/>
          </a:stretch>
        </p:blipFill>
        <p:spPr>
          <a:xfrm>
            <a:off x="10674012" y="139908"/>
            <a:ext cx="1362075" cy="457200"/>
          </a:xfrm>
          <a:prstGeom prst="rect">
            <a:avLst/>
          </a:prstGeom>
        </p:spPr>
      </p:pic>
      <p:sp>
        <p:nvSpPr>
          <p:cNvPr id="4" name="Title 3">
            <a:extLst>
              <a:ext uri="{FF2B5EF4-FFF2-40B4-BE49-F238E27FC236}">
                <a16:creationId xmlns:a16="http://schemas.microsoft.com/office/drawing/2014/main" id="{F6B8F8DB-192F-3028-80BF-66FC93F11222}"/>
              </a:ext>
            </a:extLst>
          </p:cNvPr>
          <p:cNvSpPr>
            <a:spLocks noGrp="1"/>
          </p:cNvSpPr>
          <p:nvPr>
            <p:ph type="title"/>
          </p:nvPr>
        </p:nvSpPr>
        <p:spPr>
          <a:xfrm>
            <a:off x="1213152" y="413506"/>
            <a:ext cx="10515600" cy="1325563"/>
          </a:xfrm>
        </p:spPr>
        <p:txBody>
          <a:bodyPr/>
          <a:lstStyle/>
          <a:p>
            <a:pPr algn="ctr"/>
            <a:r>
              <a:rPr lang="en-GB" dirty="0">
                <a:solidFill>
                  <a:schemeClr val="bg1"/>
                </a:solidFill>
                <a:latin typeface="Bebas Neue"/>
                <a:cs typeface="Calibri Light"/>
              </a:rPr>
              <a:t>SQUASH LEVELS</a:t>
            </a:r>
            <a:endParaRPr lang="en-US">
              <a:solidFill>
                <a:schemeClr val="bg1"/>
              </a:solidFill>
              <a:latin typeface="Bebas Neue"/>
            </a:endParaRPr>
          </a:p>
        </p:txBody>
      </p:sp>
      <p:pic>
        <p:nvPicPr>
          <p:cNvPr id="3" name="Picture 2" descr="A black and white text on a black background&#10;&#10;Description automatically generated">
            <a:extLst>
              <a:ext uri="{FF2B5EF4-FFF2-40B4-BE49-F238E27FC236}">
                <a16:creationId xmlns:a16="http://schemas.microsoft.com/office/drawing/2014/main" id="{CBA14721-97DF-D9EB-F4A6-566874CDFA22}"/>
              </a:ext>
            </a:extLst>
          </p:cNvPr>
          <p:cNvPicPr>
            <a:picLocks noChangeAspect="1"/>
          </p:cNvPicPr>
          <p:nvPr/>
        </p:nvPicPr>
        <p:blipFill>
          <a:blip r:embed="rId5"/>
          <a:stretch>
            <a:fillRect/>
          </a:stretch>
        </p:blipFill>
        <p:spPr>
          <a:xfrm>
            <a:off x="1591733" y="1679499"/>
            <a:ext cx="9673771" cy="4321478"/>
          </a:xfrm>
          <a:prstGeom prst="rect">
            <a:avLst/>
          </a:prstGeom>
        </p:spPr>
      </p:pic>
    </p:spTree>
    <p:extLst>
      <p:ext uri="{BB962C8B-B14F-4D97-AF65-F5344CB8AC3E}">
        <p14:creationId xmlns:p14="http://schemas.microsoft.com/office/powerpoint/2010/main" val="38361575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red background with a curved edge">
            <a:extLst>
              <a:ext uri="{FF2B5EF4-FFF2-40B4-BE49-F238E27FC236}">
                <a16:creationId xmlns:a16="http://schemas.microsoft.com/office/drawing/2014/main" id="{3CD9830A-22A3-541E-64AB-7D3C91EF80FE}"/>
              </a:ext>
            </a:extLst>
          </p:cNvPr>
          <p:cNvPicPr>
            <a:picLocks noGrp="1" noChangeAspect="1"/>
          </p:cNvPicPr>
          <p:nvPr>
            <p:ph idx="1"/>
          </p:nvPr>
        </p:nvPicPr>
        <p:blipFill>
          <a:blip r:embed="rId2"/>
          <a:stretch>
            <a:fillRect/>
          </a:stretch>
        </p:blipFill>
        <p:spPr>
          <a:xfrm>
            <a:off x="5748" y="1822"/>
            <a:ext cx="12180501" cy="6862189"/>
          </a:xfrm>
        </p:spPr>
      </p:pic>
      <p:pic>
        <p:nvPicPr>
          <p:cNvPr id="5" name="Picture 4" descr="A black shield with white text&#10;&#10;Description automatically generated">
            <a:extLst>
              <a:ext uri="{FF2B5EF4-FFF2-40B4-BE49-F238E27FC236}">
                <a16:creationId xmlns:a16="http://schemas.microsoft.com/office/drawing/2014/main" id="{06E19077-5D11-69C2-398D-0F779439D1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72" y="141799"/>
            <a:ext cx="1491192" cy="1491192"/>
          </a:xfrm>
          <a:prstGeom prst="rect">
            <a:avLst/>
          </a:prstGeom>
        </p:spPr>
      </p:pic>
      <p:pic>
        <p:nvPicPr>
          <p:cNvPr id="7" name="Picture 6">
            <a:extLst>
              <a:ext uri="{FF2B5EF4-FFF2-40B4-BE49-F238E27FC236}">
                <a16:creationId xmlns:a16="http://schemas.microsoft.com/office/drawing/2014/main" id="{BEC343FE-8314-8BDB-5A85-E0928A8173E0}"/>
              </a:ext>
            </a:extLst>
          </p:cNvPr>
          <p:cNvPicPr>
            <a:picLocks noChangeAspect="1"/>
          </p:cNvPicPr>
          <p:nvPr/>
        </p:nvPicPr>
        <p:blipFill>
          <a:blip r:embed="rId4"/>
          <a:stretch>
            <a:fillRect/>
          </a:stretch>
        </p:blipFill>
        <p:spPr>
          <a:xfrm>
            <a:off x="10674012" y="139908"/>
            <a:ext cx="1362075" cy="457200"/>
          </a:xfrm>
          <a:prstGeom prst="rect">
            <a:avLst/>
          </a:prstGeom>
        </p:spPr>
      </p:pic>
      <p:pic>
        <p:nvPicPr>
          <p:cNvPr id="3" name="Picture 2" descr="A cell phone with a screen on it&#10;&#10;Description automatically generated">
            <a:extLst>
              <a:ext uri="{FF2B5EF4-FFF2-40B4-BE49-F238E27FC236}">
                <a16:creationId xmlns:a16="http://schemas.microsoft.com/office/drawing/2014/main" id="{BDEC8E4D-F490-D5AC-8B49-19D23FF64272}"/>
              </a:ext>
            </a:extLst>
          </p:cNvPr>
          <p:cNvPicPr>
            <a:picLocks noChangeAspect="1"/>
          </p:cNvPicPr>
          <p:nvPr/>
        </p:nvPicPr>
        <p:blipFill>
          <a:blip r:embed="rId5"/>
          <a:stretch>
            <a:fillRect/>
          </a:stretch>
        </p:blipFill>
        <p:spPr>
          <a:xfrm>
            <a:off x="938590" y="1774690"/>
            <a:ext cx="10484152" cy="4687479"/>
          </a:xfrm>
          <a:prstGeom prst="rect">
            <a:avLst/>
          </a:prstGeom>
        </p:spPr>
      </p:pic>
      <p:sp>
        <p:nvSpPr>
          <p:cNvPr id="9" name="Title 3">
            <a:extLst>
              <a:ext uri="{FF2B5EF4-FFF2-40B4-BE49-F238E27FC236}">
                <a16:creationId xmlns:a16="http://schemas.microsoft.com/office/drawing/2014/main" id="{C564E801-AE0D-BB1B-46FB-128F93F83CC5}"/>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dirty="0">
                <a:solidFill>
                  <a:srgbClr val="FFFFFF"/>
                </a:solidFill>
                <a:latin typeface="Bebas Neue"/>
                <a:cs typeface="Calibri Light"/>
              </a:rPr>
              <a:t>PLAYER STATS</a:t>
            </a:r>
            <a:endParaRPr lang="en-GB">
              <a:solidFill>
                <a:srgbClr val="FFFFFF"/>
              </a:solidFill>
              <a:latin typeface="Bebas Neue"/>
            </a:endParaRPr>
          </a:p>
        </p:txBody>
      </p:sp>
    </p:spTree>
    <p:extLst>
      <p:ext uri="{BB962C8B-B14F-4D97-AF65-F5344CB8AC3E}">
        <p14:creationId xmlns:p14="http://schemas.microsoft.com/office/powerpoint/2010/main" val="18182748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red background with a curved edge">
            <a:extLst>
              <a:ext uri="{FF2B5EF4-FFF2-40B4-BE49-F238E27FC236}">
                <a16:creationId xmlns:a16="http://schemas.microsoft.com/office/drawing/2014/main" id="{3CD9830A-22A3-541E-64AB-7D3C91EF80FE}"/>
              </a:ext>
            </a:extLst>
          </p:cNvPr>
          <p:cNvPicPr>
            <a:picLocks noGrp="1" noChangeAspect="1"/>
          </p:cNvPicPr>
          <p:nvPr>
            <p:ph idx="1"/>
          </p:nvPr>
        </p:nvPicPr>
        <p:blipFill>
          <a:blip r:embed="rId2"/>
          <a:stretch>
            <a:fillRect/>
          </a:stretch>
        </p:blipFill>
        <p:spPr>
          <a:xfrm>
            <a:off x="5748" y="1822"/>
            <a:ext cx="12180501" cy="6862189"/>
          </a:xfrm>
        </p:spPr>
      </p:pic>
      <p:pic>
        <p:nvPicPr>
          <p:cNvPr id="5" name="Picture 4" descr="A black shield with white text&#10;&#10;Description automatically generated">
            <a:extLst>
              <a:ext uri="{FF2B5EF4-FFF2-40B4-BE49-F238E27FC236}">
                <a16:creationId xmlns:a16="http://schemas.microsoft.com/office/drawing/2014/main" id="{06E19077-5D11-69C2-398D-0F779439D1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72" y="141799"/>
            <a:ext cx="1491192" cy="1491192"/>
          </a:xfrm>
          <a:prstGeom prst="rect">
            <a:avLst/>
          </a:prstGeom>
        </p:spPr>
      </p:pic>
      <p:pic>
        <p:nvPicPr>
          <p:cNvPr id="7" name="Picture 6">
            <a:extLst>
              <a:ext uri="{FF2B5EF4-FFF2-40B4-BE49-F238E27FC236}">
                <a16:creationId xmlns:a16="http://schemas.microsoft.com/office/drawing/2014/main" id="{BEC343FE-8314-8BDB-5A85-E0928A8173E0}"/>
              </a:ext>
            </a:extLst>
          </p:cNvPr>
          <p:cNvPicPr>
            <a:picLocks noChangeAspect="1"/>
          </p:cNvPicPr>
          <p:nvPr/>
        </p:nvPicPr>
        <p:blipFill>
          <a:blip r:embed="rId4"/>
          <a:stretch>
            <a:fillRect/>
          </a:stretch>
        </p:blipFill>
        <p:spPr>
          <a:xfrm>
            <a:off x="10674012" y="139908"/>
            <a:ext cx="1362075" cy="457200"/>
          </a:xfrm>
          <a:prstGeom prst="rect">
            <a:avLst/>
          </a:prstGeom>
        </p:spPr>
      </p:pic>
      <p:sp>
        <p:nvSpPr>
          <p:cNvPr id="4" name="Title 3">
            <a:extLst>
              <a:ext uri="{FF2B5EF4-FFF2-40B4-BE49-F238E27FC236}">
                <a16:creationId xmlns:a16="http://schemas.microsoft.com/office/drawing/2014/main" id="{F6B8F8DB-192F-3028-80BF-66FC93F11222}"/>
              </a:ext>
            </a:extLst>
          </p:cNvPr>
          <p:cNvSpPr>
            <a:spLocks noGrp="1"/>
          </p:cNvSpPr>
          <p:nvPr>
            <p:ph type="title"/>
          </p:nvPr>
        </p:nvSpPr>
        <p:spPr/>
        <p:txBody>
          <a:bodyPr/>
          <a:lstStyle/>
          <a:p>
            <a:pPr algn="ctr"/>
            <a:r>
              <a:rPr lang="en-GB" dirty="0">
                <a:solidFill>
                  <a:srgbClr val="FFFFFF"/>
                </a:solidFill>
                <a:latin typeface="Bebas Neue"/>
                <a:cs typeface="Calibri Light"/>
              </a:rPr>
              <a:t>STATS FOR RACQUET SPORTS</a:t>
            </a:r>
            <a:endParaRPr lang="en-GB">
              <a:solidFill>
                <a:srgbClr val="FFFFFF"/>
              </a:solidFill>
              <a:latin typeface="Bebas Neue"/>
            </a:endParaRPr>
          </a:p>
        </p:txBody>
      </p:sp>
      <p:pic>
        <p:nvPicPr>
          <p:cNvPr id="8" name="Picture 7" descr="A cell phone with text on it&#10;&#10;Description automatically generated">
            <a:extLst>
              <a:ext uri="{FF2B5EF4-FFF2-40B4-BE49-F238E27FC236}">
                <a16:creationId xmlns:a16="http://schemas.microsoft.com/office/drawing/2014/main" id="{8FAC21CF-C0AB-4733-52B3-AA038CE522B0}"/>
              </a:ext>
            </a:extLst>
          </p:cNvPr>
          <p:cNvPicPr>
            <a:picLocks noChangeAspect="1"/>
          </p:cNvPicPr>
          <p:nvPr/>
        </p:nvPicPr>
        <p:blipFill>
          <a:blip r:embed="rId5"/>
          <a:stretch>
            <a:fillRect/>
          </a:stretch>
        </p:blipFill>
        <p:spPr>
          <a:xfrm>
            <a:off x="878114" y="1766829"/>
            <a:ext cx="10024533" cy="4945102"/>
          </a:xfrm>
          <a:prstGeom prst="rect">
            <a:avLst/>
          </a:prstGeom>
        </p:spPr>
      </p:pic>
    </p:spTree>
    <p:extLst>
      <p:ext uri="{BB962C8B-B14F-4D97-AF65-F5344CB8AC3E}">
        <p14:creationId xmlns:p14="http://schemas.microsoft.com/office/powerpoint/2010/main" val="31941131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red background with a curved edge">
            <a:extLst>
              <a:ext uri="{FF2B5EF4-FFF2-40B4-BE49-F238E27FC236}">
                <a16:creationId xmlns:a16="http://schemas.microsoft.com/office/drawing/2014/main" id="{3CD9830A-22A3-541E-64AB-7D3C91EF80FE}"/>
              </a:ext>
            </a:extLst>
          </p:cNvPr>
          <p:cNvPicPr>
            <a:picLocks noGrp="1" noChangeAspect="1"/>
          </p:cNvPicPr>
          <p:nvPr>
            <p:ph idx="1"/>
          </p:nvPr>
        </p:nvPicPr>
        <p:blipFill>
          <a:blip r:embed="rId2"/>
          <a:stretch>
            <a:fillRect/>
          </a:stretch>
        </p:blipFill>
        <p:spPr>
          <a:xfrm>
            <a:off x="247653" y="50203"/>
            <a:ext cx="12180501" cy="6862189"/>
          </a:xfrm>
        </p:spPr>
      </p:pic>
      <p:pic>
        <p:nvPicPr>
          <p:cNvPr id="5" name="Picture 4" descr="A black shield with white text&#10;&#10;Description automatically generated">
            <a:extLst>
              <a:ext uri="{FF2B5EF4-FFF2-40B4-BE49-F238E27FC236}">
                <a16:creationId xmlns:a16="http://schemas.microsoft.com/office/drawing/2014/main" id="{06E19077-5D11-69C2-398D-0F779439D1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72" y="141799"/>
            <a:ext cx="1491192" cy="1491192"/>
          </a:xfrm>
          <a:prstGeom prst="rect">
            <a:avLst/>
          </a:prstGeom>
        </p:spPr>
      </p:pic>
      <p:pic>
        <p:nvPicPr>
          <p:cNvPr id="7" name="Picture 6">
            <a:extLst>
              <a:ext uri="{FF2B5EF4-FFF2-40B4-BE49-F238E27FC236}">
                <a16:creationId xmlns:a16="http://schemas.microsoft.com/office/drawing/2014/main" id="{BEC343FE-8314-8BDB-5A85-E0928A8173E0}"/>
              </a:ext>
            </a:extLst>
          </p:cNvPr>
          <p:cNvPicPr>
            <a:picLocks noChangeAspect="1"/>
          </p:cNvPicPr>
          <p:nvPr/>
        </p:nvPicPr>
        <p:blipFill>
          <a:blip r:embed="rId4"/>
          <a:stretch>
            <a:fillRect/>
          </a:stretch>
        </p:blipFill>
        <p:spPr>
          <a:xfrm>
            <a:off x="10674012" y="139908"/>
            <a:ext cx="1362075" cy="457200"/>
          </a:xfrm>
          <a:prstGeom prst="rect">
            <a:avLst/>
          </a:prstGeom>
        </p:spPr>
      </p:pic>
      <p:sp>
        <p:nvSpPr>
          <p:cNvPr id="4" name="Title 3">
            <a:extLst>
              <a:ext uri="{FF2B5EF4-FFF2-40B4-BE49-F238E27FC236}">
                <a16:creationId xmlns:a16="http://schemas.microsoft.com/office/drawing/2014/main" id="{F6B8F8DB-192F-3028-80BF-66FC93F11222}"/>
              </a:ext>
            </a:extLst>
          </p:cNvPr>
          <p:cNvSpPr>
            <a:spLocks noGrp="1"/>
          </p:cNvSpPr>
          <p:nvPr>
            <p:ph type="title"/>
          </p:nvPr>
        </p:nvSpPr>
        <p:spPr/>
        <p:txBody>
          <a:bodyPr/>
          <a:lstStyle/>
          <a:p>
            <a:pPr algn="ctr"/>
            <a:r>
              <a:rPr lang="en-GB" dirty="0">
                <a:solidFill>
                  <a:schemeClr val="bg1"/>
                </a:solidFill>
                <a:latin typeface="Bebas Neue"/>
                <a:cs typeface="Calibri Light"/>
              </a:rPr>
              <a:t>PLAYER STATS ENTRY ON APP</a:t>
            </a:r>
            <a:endParaRPr lang="en-GB">
              <a:solidFill>
                <a:schemeClr val="bg1"/>
              </a:solidFill>
              <a:latin typeface="Bebas Neue"/>
            </a:endParaRPr>
          </a:p>
        </p:txBody>
      </p:sp>
      <p:pic>
        <p:nvPicPr>
          <p:cNvPr id="3" name="Picture 2" descr="A screenshot of a phone&#10;&#10;Description automatically generated">
            <a:extLst>
              <a:ext uri="{FF2B5EF4-FFF2-40B4-BE49-F238E27FC236}">
                <a16:creationId xmlns:a16="http://schemas.microsoft.com/office/drawing/2014/main" id="{930955B7-2D8E-EC9A-758D-37F80F8E0CBD}"/>
              </a:ext>
            </a:extLst>
          </p:cNvPr>
          <p:cNvPicPr>
            <a:picLocks noChangeAspect="1"/>
          </p:cNvPicPr>
          <p:nvPr/>
        </p:nvPicPr>
        <p:blipFill>
          <a:blip r:embed="rId5"/>
          <a:stretch>
            <a:fillRect/>
          </a:stretch>
        </p:blipFill>
        <p:spPr>
          <a:xfrm>
            <a:off x="1543353" y="1716451"/>
            <a:ext cx="9383485" cy="4767669"/>
          </a:xfrm>
          <a:prstGeom prst="rect">
            <a:avLst/>
          </a:prstGeom>
        </p:spPr>
      </p:pic>
    </p:spTree>
    <p:extLst>
      <p:ext uri="{BB962C8B-B14F-4D97-AF65-F5344CB8AC3E}">
        <p14:creationId xmlns:p14="http://schemas.microsoft.com/office/powerpoint/2010/main" val="22595047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red background with a curved edge">
            <a:extLst>
              <a:ext uri="{FF2B5EF4-FFF2-40B4-BE49-F238E27FC236}">
                <a16:creationId xmlns:a16="http://schemas.microsoft.com/office/drawing/2014/main" id="{3CD9830A-22A3-541E-64AB-7D3C91EF80FE}"/>
              </a:ext>
            </a:extLst>
          </p:cNvPr>
          <p:cNvPicPr>
            <a:picLocks noGrp="1" noChangeAspect="1"/>
          </p:cNvPicPr>
          <p:nvPr>
            <p:ph idx="1"/>
          </p:nvPr>
        </p:nvPicPr>
        <p:blipFill>
          <a:blip r:embed="rId2"/>
          <a:stretch>
            <a:fillRect/>
          </a:stretch>
        </p:blipFill>
        <p:spPr>
          <a:xfrm>
            <a:off x="5748" y="1822"/>
            <a:ext cx="12180501" cy="6862189"/>
          </a:xfrm>
        </p:spPr>
      </p:pic>
      <p:pic>
        <p:nvPicPr>
          <p:cNvPr id="5" name="Picture 4" descr="A black shield with white text&#10;&#10;Description automatically generated">
            <a:extLst>
              <a:ext uri="{FF2B5EF4-FFF2-40B4-BE49-F238E27FC236}">
                <a16:creationId xmlns:a16="http://schemas.microsoft.com/office/drawing/2014/main" id="{06E19077-5D11-69C2-398D-0F779439D1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72" y="141799"/>
            <a:ext cx="1491192" cy="1491192"/>
          </a:xfrm>
          <a:prstGeom prst="rect">
            <a:avLst/>
          </a:prstGeom>
        </p:spPr>
      </p:pic>
      <p:pic>
        <p:nvPicPr>
          <p:cNvPr id="7" name="Picture 6">
            <a:extLst>
              <a:ext uri="{FF2B5EF4-FFF2-40B4-BE49-F238E27FC236}">
                <a16:creationId xmlns:a16="http://schemas.microsoft.com/office/drawing/2014/main" id="{BEC343FE-8314-8BDB-5A85-E0928A8173E0}"/>
              </a:ext>
            </a:extLst>
          </p:cNvPr>
          <p:cNvPicPr>
            <a:picLocks noChangeAspect="1"/>
          </p:cNvPicPr>
          <p:nvPr/>
        </p:nvPicPr>
        <p:blipFill>
          <a:blip r:embed="rId4"/>
          <a:stretch>
            <a:fillRect/>
          </a:stretch>
        </p:blipFill>
        <p:spPr>
          <a:xfrm>
            <a:off x="10674012" y="139908"/>
            <a:ext cx="1362075" cy="457200"/>
          </a:xfrm>
          <a:prstGeom prst="rect">
            <a:avLst/>
          </a:prstGeom>
        </p:spPr>
      </p:pic>
      <p:sp>
        <p:nvSpPr>
          <p:cNvPr id="4" name="Title 3">
            <a:extLst>
              <a:ext uri="{FF2B5EF4-FFF2-40B4-BE49-F238E27FC236}">
                <a16:creationId xmlns:a16="http://schemas.microsoft.com/office/drawing/2014/main" id="{F6B8F8DB-192F-3028-80BF-66FC93F11222}"/>
              </a:ext>
            </a:extLst>
          </p:cNvPr>
          <p:cNvSpPr>
            <a:spLocks noGrp="1"/>
          </p:cNvSpPr>
          <p:nvPr>
            <p:ph type="title"/>
          </p:nvPr>
        </p:nvSpPr>
        <p:spPr/>
        <p:txBody>
          <a:bodyPr/>
          <a:lstStyle/>
          <a:p>
            <a:pPr algn="ctr"/>
            <a:r>
              <a:rPr lang="en-GB" dirty="0">
                <a:solidFill>
                  <a:schemeClr val="bg1"/>
                </a:solidFill>
                <a:latin typeface="Bebas Neue"/>
                <a:cs typeface="Calibri Light"/>
              </a:rPr>
              <a:t>PLAYER STATS ENTRY ON DESKTOP</a:t>
            </a:r>
          </a:p>
        </p:txBody>
      </p:sp>
      <p:pic>
        <p:nvPicPr>
          <p:cNvPr id="3" name="Picture 2" descr="A screenshot of a sports game&#10;&#10;Description automatically generated">
            <a:extLst>
              <a:ext uri="{FF2B5EF4-FFF2-40B4-BE49-F238E27FC236}">
                <a16:creationId xmlns:a16="http://schemas.microsoft.com/office/drawing/2014/main" id="{9DC93607-B0B7-40C2-9E84-3A94C7B7E950}"/>
              </a:ext>
            </a:extLst>
          </p:cNvPr>
          <p:cNvPicPr>
            <a:picLocks noChangeAspect="1"/>
          </p:cNvPicPr>
          <p:nvPr/>
        </p:nvPicPr>
        <p:blipFill>
          <a:blip r:embed="rId5"/>
          <a:stretch>
            <a:fillRect/>
          </a:stretch>
        </p:blipFill>
        <p:spPr>
          <a:xfrm>
            <a:off x="781352" y="1764464"/>
            <a:ext cx="10762342" cy="4804691"/>
          </a:xfrm>
          <a:prstGeom prst="rect">
            <a:avLst/>
          </a:prstGeom>
        </p:spPr>
      </p:pic>
    </p:spTree>
    <p:extLst>
      <p:ext uri="{BB962C8B-B14F-4D97-AF65-F5344CB8AC3E}">
        <p14:creationId xmlns:p14="http://schemas.microsoft.com/office/powerpoint/2010/main" val="308834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red background with a curved edge">
            <a:extLst>
              <a:ext uri="{FF2B5EF4-FFF2-40B4-BE49-F238E27FC236}">
                <a16:creationId xmlns:a16="http://schemas.microsoft.com/office/drawing/2014/main" id="{3CD9830A-22A3-541E-64AB-7D3C91EF80FE}"/>
              </a:ext>
            </a:extLst>
          </p:cNvPr>
          <p:cNvPicPr>
            <a:picLocks noGrp="1" noChangeAspect="1"/>
          </p:cNvPicPr>
          <p:nvPr>
            <p:ph idx="1"/>
          </p:nvPr>
        </p:nvPicPr>
        <p:blipFill>
          <a:blip r:embed="rId2"/>
          <a:stretch>
            <a:fillRect/>
          </a:stretch>
        </p:blipFill>
        <p:spPr>
          <a:xfrm>
            <a:off x="5748" y="62298"/>
            <a:ext cx="12180501" cy="6862189"/>
          </a:xfrm>
        </p:spPr>
      </p:pic>
      <p:pic>
        <p:nvPicPr>
          <p:cNvPr id="5" name="Picture 4" descr="A black shield with white text&#10;&#10;Description automatically generated">
            <a:extLst>
              <a:ext uri="{FF2B5EF4-FFF2-40B4-BE49-F238E27FC236}">
                <a16:creationId xmlns:a16="http://schemas.microsoft.com/office/drawing/2014/main" id="{06E19077-5D11-69C2-398D-0F779439D1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72" y="141799"/>
            <a:ext cx="1491192" cy="1491192"/>
          </a:xfrm>
          <a:prstGeom prst="rect">
            <a:avLst/>
          </a:prstGeom>
        </p:spPr>
      </p:pic>
      <p:pic>
        <p:nvPicPr>
          <p:cNvPr id="7" name="Picture 6">
            <a:extLst>
              <a:ext uri="{FF2B5EF4-FFF2-40B4-BE49-F238E27FC236}">
                <a16:creationId xmlns:a16="http://schemas.microsoft.com/office/drawing/2014/main" id="{BEC343FE-8314-8BDB-5A85-E0928A8173E0}"/>
              </a:ext>
            </a:extLst>
          </p:cNvPr>
          <p:cNvPicPr>
            <a:picLocks noChangeAspect="1"/>
          </p:cNvPicPr>
          <p:nvPr/>
        </p:nvPicPr>
        <p:blipFill>
          <a:blip r:embed="rId4"/>
          <a:stretch>
            <a:fillRect/>
          </a:stretch>
        </p:blipFill>
        <p:spPr>
          <a:xfrm>
            <a:off x="10674012" y="139908"/>
            <a:ext cx="1362075" cy="457200"/>
          </a:xfrm>
          <a:prstGeom prst="rect">
            <a:avLst/>
          </a:prstGeom>
        </p:spPr>
      </p:pic>
      <p:sp>
        <p:nvSpPr>
          <p:cNvPr id="4" name="Title 3">
            <a:extLst>
              <a:ext uri="{FF2B5EF4-FFF2-40B4-BE49-F238E27FC236}">
                <a16:creationId xmlns:a16="http://schemas.microsoft.com/office/drawing/2014/main" id="{F6B8F8DB-192F-3028-80BF-66FC93F11222}"/>
              </a:ext>
            </a:extLst>
          </p:cNvPr>
          <p:cNvSpPr>
            <a:spLocks noGrp="1"/>
          </p:cNvSpPr>
          <p:nvPr>
            <p:ph type="title"/>
          </p:nvPr>
        </p:nvSpPr>
        <p:spPr/>
        <p:txBody>
          <a:bodyPr/>
          <a:lstStyle/>
          <a:p>
            <a:pPr algn="ctr"/>
            <a:r>
              <a:rPr lang="en-GB" dirty="0">
                <a:solidFill>
                  <a:srgbClr val="FFFFFF"/>
                </a:solidFill>
                <a:latin typeface="Bebas Neue"/>
                <a:cs typeface="Calibri Light"/>
              </a:rPr>
              <a:t>SUBMITTING YOUR RESULTS TO US</a:t>
            </a:r>
          </a:p>
        </p:txBody>
      </p:sp>
      <p:pic>
        <p:nvPicPr>
          <p:cNvPr id="8" name="Content Placeholder 5" descr="A group of people posing for a photo&#10;&#10;Description automatically generated">
            <a:extLst>
              <a:ext uri="{FF2B5EF4-FFF2-40B4-BE49-F238E27FC236}">
                <a16:creationId xmlns:a16="http://schemas.microsoft.com/office/drawing/2014/main" id="{C592EE7F-E75E-368D-D472-B5271573FBAB}"/>
              </a:ext>
            </a:extLst>
          </p:cNvPr>
          <p:cNvPicPr>
            <a:picLocks noChangeAspect="1"/>
          </p:cNvPicPr>
          <p:nvPr/>
        </p:nvPicPr>
        <p:blipFill>
          <a:blip r:embed="rId5"/>
          <a:stretch>
            <a:fillRect/>
          </a:stretch>
        </p:blipFill>
        <p:spPr>
          <a:xfrm>
            <a:off x="7764862" y="1474863"/>
            <a:ext cx="4281011" cy="2782387"/>
          </a:xfrm>
          <a:prstGeom prst="rect">
            <a:avLst/>
          </a:prstGeom>
        </p:spPr>
      </p:pic>
      <p:sp>
        <p:nvSpPr>
          <p:cNvPr id="10" name="Content Placeholder 2">
            <a:extLst>
              <a:ext uri="{FF2B5EF4-FFF2-40B4-BE49-F238E27FC236}">
                <a16:creationId xmlns:a16="http://schemas.microsoft.com/office/drawing/2014/main" id="{502F8805-46BC-2F36-0FB6-6B2E7D6B74FE}"/>
              </a:ext>
            </a:extLst>
          </p:cNvPr>
          <p:cNvSpPr txBox="1">
            <a:spLocks/>
          </p:cNvSpPr>
          <p:nvPr/>
        </p:nvSpPr>
        <p:spPr>
          <a:xfrm>
            <a:off x="245230" y="1937964"/>
            <a:ext cx="5291597" cy="414261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100" dirty="0">
              <a:solidFill>
                <a:schemeClr val="bg1"/>
              </a:solidFill>
              <a:latin typeface="Lato"/>
              <a:ea typeface="Lato"/>
              <a:cs typeface="Lato"/>
            </a:endParaRPr>
          </a:p>
          <a:p>
            <a:pPr marL="0" indent="0" algn="ctr">
              <a:buNone/>
            </a:pPr>
            <a:r>
              <a:rPr lang="en-US" sz="3200" dirty="0">
                <a:solidFill>
                  <a:schemeClr val="bg1"/>
                </a:solidFill>
                <a:latin typeface="Lato"/>
                <a:ea typeface="Lato"/>
                <a:cs typeface="Lato"/>
              </a:rPr>
              <a:t>DON’T GO TO FED BEFORE SUBMITTING YOUR RESULT!</a:t>
            </a:r>
            <a:endParaRPr lang="en-US" sz="3200">
              <a:solidFill>
                <a:schemeClr val="bg1"/>
              </a:solidFill>
              <a:latin typeface="Lato"/>
              <a:ea typeface="Lato"/>
              <a:cs typeface="Lato"/>
            </a:endParaRPr>
          </a:p>
          <a:p>
            <a:pPr marL="0" indent="0">
              <a:buFont typeface="Arial" panose="020B0604020202020204" pitchFamily="34" charset="0"/>
              <a:buNone/>
            </a:pPr>
            <a:endParaRPr lang="en-US" sz="1800" dirty="0">
              <a:solidFill>
                <a:schemeClr val="bg1"/>
              </a:solidFill>
              <a:latin typeface="Lato"/>
              <a:ea typeface="Lato"/>
              <a:cs typeface="Lato"/>
            </a:endParaRPr>
          </a:p>
          <a:p>
            <a:pPr marL="0" indent="0" algn="ctr">
              <a:buFont typeface="Arial" panose="020B0604020202020204" pitchFamily="34" charset="0"/>
              <a:buNone/>
            </a:pPr>
            <a:r>
              <a:rPr lang="en-US" sz="1800" dirty="0">
                <a:solidFill>
                  <a:schemeClr val="bg1"/>
                </a:solidFill>
                <a:latin typeface="Lato"/>
                <a:ea typeface="Lato"/>
                <a:cs typeface="Lato"/>
              </a:rPr>
              <a:t>Home captains: Important to enter results straight away (win or loss).</a:t>
            </a:r>
            <a:endParaRPr lang="en-GB" sz="1800">
              <a:solidFill>
                <a:schemeClr val="bg1"/>
              </a:solidFill>
              <a:latin typeface="Lato"/>
              <a:ea typeface="Lato"/>
              <a:cs typeface="Lato"/>
            </a:endParaRPr>
          </a:p>
          <a:p>
            <a:pPr marL="0" indent="0">
              <a:buFont typeface="Arial" panose="020B0604020202020204" pitchFamily="34" charset="0"/>
              <a:buNone/>
            </a:pPr>
            <a:endParaRPr lang="en-US" sz="1800" dirty="0">
              <a:solidFill>
                <a:schemeClr val="bg1"/>
              </a:solidFill>
              <a:latin typeface="Lato"/>
              <a:ea typeface="Lato"/>
              <a:cs typeface="Lato"/>
            </a:endParaRPr>
          </a:p>
          <a:p>
            <a:pPr marL="0" indent="0">
              <a:buNone/>
            </a:pPr>
            <a:r>
              <a:rPr lang="en-GB" sz="1800" dirty="0">
                <a:solidFill>
                  <a:schemeClr val="bg1"/>
                </a:solidFill>
                <a:latin typeface="Lato"/>
                <a:ea typeface="Lato"/>
                <a:cs typeface="Lato"/>
              </a:rPr>
              <a:t>PLEASE COMPLETE THE TYPEFORM AT : </a:t>
            </a:r>
            <a:r>
              <a:rPr lang="en-GB" sz="1800" dirty="0">
                <a:solidFill>
                  <a:schemeClr val="bg1"/>
                </a:solidFill>
                <a:latin typeface="Lato"/>
                <a:ea typeface="Lato"/>
                <a:cs typeface="Lato"/>
                <a:hlinkClick r:id="rId6">
                  <a:extLst>
                    <a:ext uri="{A12FA001-AC4F-418D-AE19-62706E023703}">
                      <ahyp:hlinkClr xmlns:ahyp="http://schemas.microsoft.com/office/drawing/2018/hyperlinkcolor" val="tx"/>
                    </a:ext>
                  </a:extLst>
                </a:hlinkClick>
              </a:rPr>
              <a:t>HTTPS://ESSEXSU.TYPEFORM.COM/TO/VUHCAOIL</a:t>
            </a:r>
            <a:endParaRPr lang="en-GB" sz="1800">
              <a:solidFill>
                <a:schemeClr val="bg1"/>
              </a:solidFill>
              <a:latin typeface="Lato"/>
              <a:ea typeface="Lato"/>
              <a:cs typeface="Lato"/>
            </a:endParaRPr>
          </a:p>
          <a:p>
            <a:pPr marL="0" indent="0">
              <a:buFont typeface="Arial" panose="020B0604020202020204" pitchFamily="34" charset="0"/>
              <a:buNone/>
            </a:pPr>
            <a:endParaRPr lang="en-GB" sz="1800" dirty="0">
              <a:solidFill>
                <a:schemeClr val="bg1"/>
              </a:solidFill>
              <a:latin typeface="Lato"/>
              <a:ea typeface="Lato"/>
              <a:cs typeface="Lato"/>
            </a:endParaRPr>
          </a:p>
        </p:txBody>
      </p:sp>
      <p:pic>
        <p:nvPicPr>
          <p:cNvPr id="11" name="Picture 10" descr="A group of women&amp;#39;s football team posing for a photo&#10;&#10;Description automatically generated">
            <a:extLst>
              <a:ext uri="{FF2B5EF4-FFF2-40B4-BE49-F238E27FC236}">
                <a16:creationId xmlns:a16="http://schemas.microsoft.com/office/drawing/2014/main" id="{83C1654A-05FB-96BB-9368-A03DB3B90857}"/>
              </a:ext>
            </a:extLst>
          </p:cNvPr>
          <p:cNvPicPr>
            <a:picLocks noChangeAspect="1"/>
          </p:cNvPicPr>
          <p:nvPr/>
        </p:nvPicPr>
        <p:blipFill>
          <a:blip r:embed="rId7"/>
          <a:stretch>
            <a:fillRect/>
          </a:stretch>
        </p:blipFill>
        <p:spPr>
          <a:xfrm>
            <a:off x="5546876" y="4257313"/>
            <a:ext cx="6492723" cy="2552518"/>
          </a:xfrm>
          <a:prstGeom prst="rect">
            <a:avLst/>
          </a:prstGeom>
        </p:spPr>
      </p:pic>
    </p:spTree>
    <p:extLst>
      <p:ext uri="{BB962C8B-B14F-4D97-AF65-F5344CB8AC3E}">
        <p14:creationId xmlns:p14="http://schemas.microsoft.com/office/powerpoint/2010/main" val="18643627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red background with a curved edge">
            <a:extLst>
              <a:ext uri="{FF2B5EF4-FFF2-40B4-BE49-F238E27FC236}">
                <a16:creationId xmlns:a16="http://schemas.microsoft.com/office/drawing/2014/main" id="{3CD9830A-22A3-541E-64AB-7D3C91EF80FE}"/>
              </a:ext>
            </a:extLst>
          </p:cNvPr>
          <p:cNvPicPr>
            <a:picLocks noGrp="1" noChangeAspect="1"/>
          </p:cNvPicPr>
          <p:nvPr>
            <p:ph idx="1"/>
          </p:nvPr>
        </p:nvPicPr>
        <p:blipFill>
          <a:blip r:embed="rId2"/>
          <a:stretch>
            <a:fillRect/>
          </a:stretch>
        </p:blipFill>
        <p:spPr>
          <a:xfrm>
            <a:off x="5748" y="1822"/>
            <a:ext cx="12180501" cy="6862189"/>
          </a:xfrm>
        </p:spPr>
      </p:pic>
      <p:pic>
        <p:nvPicPr>
          <p:cNvPr id="5" name="Picture 4" descr="A black shield with white text&#10;&#10;Description automatically generated">
            <a:extLst>
              <a:ext uri="{FF2B5EF4-FFF2-40B4-BE49-F238E27FC236}">
                <a16:creationId xmlns:a16="http://schemas.microsoft.com/office/drawing/2014/main" id="{06E19077-5D11-69C2-398D-0F779439D1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72" y="141799"/>
            <a:ext cx="1491192" cy="1491192"/>
          </a:xfrm>
          <a:prstGeom prst="rect">
            <a:avLst/>
          </a:prstGeom>
        </p:spPr>
      </p:pic>
      <p:pic>
        <p:nvPicPr>
          <p:cNvPr id="7" name="Picture 6">
            <a:extLst>
              <a:ext uri="{FF2B5EF4-FFF2-40B4-BE49-F238E27FC236}">
                <a16:creationId xmlns:a16="http://schemas.microsoft.com/office/drawing/2014/main" id="{BEC343FE-8314-8BDB-5A85-E0928A8173E0}"/>
              </a:ext>
            </a:extLst>
          </p:cNvPr>
          <p:cNvPicPr>
            <a:picLocks noChangeAspect="1"/>
          </p:cNvPicPr>
          <p:nvPr/>
        </p:nvPicPr>
        <p:blipFill>
          <a:blip r:embed="rId4"/>
          <a:stretch>
            <a:fillRect/>
          </a:stretch>
        </p:blipFill>
        <p:spPr>
          <a:xfrm>
            <a:off x="10674012" y="139908"/>
            <a:ext cx="1362075" cy="457200"/>
          </a:xfrm>
          <a:prstGeom prst="rect">
            <a:avLst/>
          </a:prstGeom>
        </p:spPr>
      </p:pic>
      <p:sp>
        <p:nvSpPr>
          <p:cNvPr id="4" name="Title 3">
            <a:extLst>
              <a:ext uri="{FF2B5EF4-FFF2-40B4-BE49-F238E27FC236}">
                <a16:creationId xmlns:a16="http://schemas.microsoft.com/office/drawing/2014/main" id="{F6B8F8DB-192F-3028-80BF-66FC93F11222}"/>
              </a:ext>
            </a:extLst>
          </p:cNvPr>
          <p:cNvSpPr>
            <a:spLocks noGrp="1"/>
          </p:cNvSpPr>
          <p:nvPr>
            <p:ph type="title"/>
          </p:nvPr>
        </p:nvSpPr>
        <p:spPr>
          <a:xfrm>
            <a:off x="726688" y="142101"/>
            <a:ext cx="10515600" cy="1325563"/>
          </a:xfrm>
        </p:spPr>
        <p:txBody>
          <a:bodyPr/>
          <a:lstStyle/>
          <a:p>
            <a:pPr algn="ctr"/>
            <a:r>
              <a:rPr lang="en-GB" dirty="0">
                <a:solidFill>
                  <a:schemeClr val="bg1"/>
                </a:solidFill>
                <a:latin typeface="Bebas Neue"/>
                <a:cs typeface="Calibri Light"/>
              </a:rPr>
              <a:t>BUCS SPORTS</a:t>
            </a:r>
          </a:p>
        </p:txBody>
      </p:sp>
      <p:sp>
        <p:nvSpPr>
          <p:cNvPr id="2" name="TextBox 1">
            <a:extLst>
              <a:ext uri="{FF2B5EF4-FFF2-40B4-BE49-F238E27FC236}">
                <a16:creationId xmlns:a16="http://schemas.microsoft.com/office/drawing/2014/main" id="{1383FB70-D80E-14D5-77F9-E2A314EEFD34}"/>
              </a:ext>
            </a:extLst>
          </p:cNvPr>
          <p:cNvSpPr txBox="1"/>
          <p:nvPr/>
        </p:nvSpPr>
        <p:spPr>
          <a:xfrm>
            <a:off x="1152293" y="1347439"/>
            <a:ext cx="9720146"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2400" dirty="0">
              <a:solidFill>
                <a:schemeClr val="bg1"/>
              </a:solidFill>
              <a:latin typeface="Aharoni"/>
              <a:cs typeface="Calibri"/>
            </a:endParaRPr>
          </a:p>
          <a:p>
            <a:endParaRPr lang="en-GB" dirty="0">
              <a:cs typeface="Calibri"/>
            </a:endParaRPr>
          </a:p>
        </p:txBody>
      </p:sp>
      <p:pic>
        <p:nvPicPr>
          <p:cNvPr id="3" name="Picture 2" descr="A black and white list of sports events&#10;&#10;Description automatically generated">
            <a:extLst>
              <a:ext uri="{FF2B5EF4-FFF2-40B4-BE49-F238E27FC236}">
                <a16:creationId xmlns:a16="http://schemas.microsoft.com/office/drawing/2014/main" id="{3F139C03-5C78-F581-2AF2-2E70BE069633}"/>
              </a:ext>
            </a:extLst>
          </p:cNvPr>
          <p:cNvPicPr>
            <a:picLocks noChangeAspect="1"/>
          </p:cNvPicPr>
          <p:nvPr/>
        </p:nvPicPr>
        <p:blipFill>
          <a:blip r:embed="rId5"/>
          <a:stretch>
            <a:fillRect/>
          </a:stretch>
        </p:blipFill>
        <p:spPr>
          <a:xfrm>
            <a:off x="823415" y="1593690"/>
            <a:ext cx="11034214" cy="4796561"/>
          </a:xfrm>
          <a:prstGeom prst="rect">
            <a:avLst/>
          </a:prstGeom>
        </p:spPr>
      </p:pic>
    </p:spTree>
    <p:extLst>
      <p:ext uri="{BB962C8B-B14F-4D97-AF65-F5344CB8AC3E}">
        <p14:creationId xmlns:p14="http://schemas.microsoft.com/office/powerpoint/2010/main" val="31484813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red background with a curved edge">
            <a:extLst>
              <a:ext uri="{FF2B5EF4-FFF2-40B4-BE49-F238E27FC236}">
                <a16:creationId xmlns:a16="http://schemas.microsoft.com/office/drawing/2014/main" id="{3CD9830A-22A3-541E-64AB-7D3C91EF80FE}"/>
              </a:ext>
            </a:extLst>
          </p:cNvPr>
          <p:cNvPicPr>
            <a:picLocks noGrp="1" noChangeAspect="1"/>
          </p:cNvPicPr>
          <p:nvPr>
            <p:ph idx="1"/>
          </p:nvPr>
        </p:nvPicPr>
        <p:blipFill>
          <a:blip r:embed="rId2"/>
          <a:stretch>
            <a:fillRect/>
          </a:stretch>
        </p:blipFill>
        <p:spPr>
          <a:xfrm>
            <a:off x="5748" y="62298"/>
            <a:ext cx="12180501" cy="6862189"/>
          </a:xfrm>
        </p:spPr>
      </p:pic>
      <p:pic>
        <p:nvPicPr>
          <p:cNvPr id="5" name="Picture 4" descr="A black shield with white text&#10;&#10;Description automatically generated">
            <a:extLst>
              <a:ext uri="{FF2B5EF4-FFF2-40B4-BE49-F238E27FC236}">
                <a16:creationId xmlns:a16="http://schemas.microsoft.com/office/drawing/2014/main" id="{06E19077-5D11-69C2-398D-0F779439D1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72" y="141799"/>
            <a:ext cx="1491192" cy="1491192"/>
          </a:xfrm>
          <a:prstGeom prst="rect">
            <a:avLst/>
          </a:prstGeom>
        </p:spPr>
      </p:pic>
      <p:pic>
        <p:nvPicPr>
          <p:cNvPr id="7" name="Picture 6">
            <a:extLst>
              <a:ext uri="{FF2B5EF4-FFF2-40B4-BE49-F238E27FC236}">
                <a16:creationId xmlns:a16="http://schemas.microsoft.com/office/drawing/2014/main" id="{BEC343FE-8314-8BDB-5A85-E0928A8173E0}"/>
              </a:ext>
            </a:extLst>
          </p:cNvPr>
          <p:cNvPicPr>
            <a:picLocks noChangeAspect="1"/>
          </p:cNvPicPr>
          <p:nvPr/>
        </p:nvPicPr>
        <p:blipFill>
          <a:blip r:embed="rId4"/>
          <a:stretch>
            <a:fillRect/>
          </a:stretch>
        </p:blipFill>
        <p:spPr>
          <a:xfrm>
            <a:off x="10674012" y="139908"/>
            <a:ext cx="1362075" cy="457200"/>
          </a:xfrm>
          <a:prstGeom prst="rect">
            <a:avLst/>
          </a:prstGeom>
        </p:spPr>
      </p:pic>
      <p:sp>
        <p:nvSpPr>
          <p:cNvPr id="4" name="Title 3">
            <a:extLst>
              <a:ext uri="{FF2B5EF4-FFF2-40B4-BE49-F238E27FC236}">
                <a16:creationId xmlns:a16="http://schemas.microsoft.com/office/drawing/2014/main" id="{F6B8F8DB-192F-3028-80BF-66FC93F11222}"/>
              </a:ext>
            </a:extLst>
          </p:cNvPr>
          <p:cNvSpPr>
            <a:spLocks noGrp="1"/>
          </p:cNvSpPr>
          <p:nvPr>
            <p:ph type="title"/>
          </p:nvPr>
        </p:nvSpPr>
        <p:spPr/>
        <p:txBody>
          <a:bodyPr/>
          <a:lstStyle/>
          <a:p>
            <a:pPr algn="ctr"/>
            <a:r>
              <a:rPr lang="en-GB" dirty="0">
                <a:solidFill>
                  <a:srgbClr val="FFFFFF"/>
                </a:solidFill>
                <a:latin typeface="Bebas Neue"/>
                <a:cs typeface="Calibri Light"/>
              </a:rPr>
              <a:t>SOCIAL MEDIA</a:t>
            </a:r>
          </a:p>
        </p:txBody>
      </p:sp>
      <p:sp>
        <p:nvSpPr>
          <p:cNvPr id="2" name="Content Placeholder 2">
            <a:extLst>
              <a:ext uri="{FF2B5EF4-FFF2-40B4-BE49-F238E27FC236}">
                <a16:creationId xmlns:a16="http://schemas.microsoft.com/office/drawing/2014/main" id="{BDCDD863-2C92-CA13-F768-A92CCC3E33AC}"/>
              </a:ext>
            </a:extLst>
          </p:cNvPr>
          <p:cNvSpPr>
            <a:spLocks noGrp="1"/>
          </p:cNvSpPr>
          <p:nvPr/>
        </p:nvSpPr>
        <p:spPr>
          <a:xfrm>
            <a:off x="415226" y="1943455"/>
            <a:ext cx="10515600" cy="462882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dirty="0">
                <a:solidFill>
                  <a:schemeClr val="bg1"/>
                </a:solidFill>
                <a:latin typeface="Lato"/>
                <a:ea typeface="Lato"/>
                <a:cs typeface="Lato"/>
              </a:rPr>
              <a:t>Please tag us in all your match day/training posts on Facebook/Instagram/X #BackTheBlades</a:t>
            </a:r>
          </a:p>
          <a:p>
            <a:endParaRPr lang="en-GB" sz="3600" dirty="0">
              <a:solidFill>
                <a:schemeClr val="bg1"/>
              </a:solidFill>
              <a:latin typeface="Lato"/>
              <a:ea typeface="Lato"/>
              <a:cs typeface="Lato"/>
            </a:endParaRPr>
          </a:p>
          <a:p>
            <a:pPr marL="0" indent="0">
              <a:buNone/>
            </a:pPr>
            <a:r>
              <a:rPr lang="en-GB" dirty="0">
                <a:solidFill>
                  <a:schemeClr val="bg1"/>
                </a:solidFill>
                <a:latin typeface="Lato"/>
                <a:ea typeface="Lato"/>
                <a:cs typeface="Lato"/>
              </a:rPr>
              <a:t>Our social media:</a:t>
            </a:r>
          </a:p>
          <a:p>
            <a:pPr lvl="1"/>
            <a:r>
              <a:rPr lang="en-GB" dirty="0">
                <a:solidFill>
                  <a:schemeClr val="bg1"/>
                </a:solidFill>
                <a:latin typeface="Lato"/>
                <a:ea typeface="Lato"/>
                <a:cs typeface="Lato"/>
              </a:rPr>
              <a:t>Instagram - @EssexbladesSU</a:t>
            </a:r>
          </a:p>
          <a:p>
            <a:pPr lvl="1"/>
            <a:r>
              <a:rPr lang="en-GB" dirty="0">
                <a:solidFill>
                  <a:schemeClr val="bg1"/>
                </a:solidFill>
                <a:latin typeface="Lato"/>
                <a:ea typeface="Lato"/>
                <a:cs typeface="Lato"/>
              </a:rPr>
              <a:t>Facebook – Essex Blades SU</a:t>
            </a:r>
          </a:p>
          <a:p>
            <a:pPr lvl="1"/>
            <a:r>
              <a:rPr lang="en-GB" dirty="0">
                <a:solidFill>
                  <a:schemeClr val="bg1"/>
                </a:solidFill>
                <a:latin typeface="Lato"/>
                <a:ea typeface="Lato"/>
                <a:cs typeface="Lato"/>
              </a:rPr>
              <a:t>Twitter/X - @EssexbladesSU</a:t>
            </a:r>
            <a:endParaRPr lang="en-GB">
              <a:solidFill>
                <a:schemeClr val="bg1"/>
              </a:solidFill>
              <a:latin typeface="Lato"/>
              <a:ea typeface="Lato"/>
              <a:cs typeface="Lato"/>
            </a:endParaRPr>
          </a:p>
          <a:p>
            <a:pPr lvl="1"/>
            <a:endParaRPr lang="en-US" dirty="0">
              <a:solidFill>
                <a:schemeClr val="bg1"/>
              </a:solidFill>
              <a:latin typeface="Lato"/>
              <a:ea typeface="Lato"/>
              <a:cs typeface="Lato"/>
            </a:endParaRPr>
          </a:p>
        </p:txBody>
      </p:sp>
      <p:pic>
        <p:nvPicPr>
          <p:cNvPr id="3" name="Picture 2" descr="A group of people posing for a photo&#10;&#10;Description automatically generated">
            <a:extLst>
              <a:ext uri="{FF2B5EF4-FFF2-40B4-BE49-F238E27FC236}">
                <a16:creationId xmlns:a16="http://schemas.microsoft.com/office/drawing/2014/main" id="{9F145AF8-A6C6-94C4-C2C7-715D27D14D30}"/>
              </a:ext>
            </a:extLst>
          </p:cNvPr>
          <p:cNvPicPr>
            <a:picLocks noChangeAspect="1"/>
          </p:cNvPicPr>
          <p:nvPr/>
        </p:nvPicPr>
        <p:blipFill>
          <a:blip r:embed="rId5"/>
          <a:stretch>
            <a:fillRect/>
          </a:stretch>
        </p:blipFill>
        <p:spPr>
          <a:xfrm>
            <a:off x="6175829" y="2463926"/>
            <a:ext cx="5392057" cy="4107290"/>
          </a:xfrm>
          <a:prstGeom prst="rect">
            <a:avLst/>
          </a:prstGeom>
        </p:spPr>
      </p:pic>
    </p:spTree>
    <p:extLst>
      <p:ext uri="{BB962C8B-B14F-4D97-AF65-F5344CB8AC3E}">
        <p14:creationId xmlns:p14="http://schemas.microsoft.com/office/powerpoint/2010/main" val="15214188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red background with a curved edge">
            <a:extLst>
              <a:ext uri="{FF2B5EF4-FFF2-40B4-BE49-F238E27FC236}">
                <a16:creationId xmlns:a16="http://schemas.microsoft.com/office/drawing/2014/main" id="{3CD9830A-22A3-541E-64AB-7D3C91EF80FE}"/>
              </a:ext>
            </a:extLst>
          </p:cNvPr>
          <p:cNvPicPr>
            <a:picLocks noGrp="1" noChangeAspect="1"/>
          </p:cNvPicPr>
          <p:nvPr>
            <p:ph idx="1"/>
          </p:nvPr>
        </p:nvPicPr>
        <p:blipFill>
          <a:blip r:embed="rId2"/>
          <a:stretch>
            <a:fillRect/>
          </a:stretch>
        </p:blipFill>
        <p:spPr>
          <a:xfrm>
            <a:off x="5748" y="62298"/>
            <a:ext cx="12180501" cy="6862189"/>
          </a:xfrm>
        </p:spPr>
      </p:pic>
      <p:pic>
        <p:nvPicPr>
          <p:cNvPr id="5" name="Picture 4" descr="A black shield with white text&#10;&#10;Description automatically generated">
            <a:extLst>
              <a:ext uri="{FF2B5EF4-FFF2-40B4-BE49-F238E27FC236}">
                <a16:creationId xmlns:a16="http://schemas.microsoft.com/office/drawing/2014/main" id="{06E19077-5D11-69C2-398D-0F779439D1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72" y="141799"/>
            <a:ext cx="1491192" cy="1491192"/>
          </a:xfrm>
          <a:prstGeom prst="rect">
            <a:avLst/>
          </a:prstGeom>
        </p:spPr>
      </p:pic>
      <p:pic>
        <p:nvPicPr>
          <p:cNvPr id="7" name="Picture 6">
            <a:extLst>
              <a:ext uri="{FF2B5EF4-FFF2-40B4-BE49-F238E27FC236}">
                <a16:creationId xmlns:a16="http://schemas.microsoft.com/office/drawing/2014/main" id="{BEC343FE-8314-8BDB-5A85-E0928A8173E0}"/>
              </a:ext>
            </a:extLst>
          </p:cNvPr>
          <p:cNvPicPr>
            <a:picLocks noChangeAspect="1"/>
          </p:cNvPicPr>
          <p:nvPr/>
        </p:nvPicPr>
        <p:blipFill>
          <a:blip r:embed="rId4"/>
          <a:stretch>
            <a:fillRect/>
          </a:stretch>
        </p:blipFill>
        <p:spPr>
          <a:xfrm>
            <a:off x="10674012" y="139908"/>
            <a:ext cx="1362075" cy="457200"/>
          </a:xfrm>
          <a:prstGeom prst="rect">
            <a:avLst/>
          </a:prstGeom>
        </p:spPr>
      </p:pic>
      <p:sp>
        <p:nvSpPr>
          <p:cNvPr id="4" name="Title 3">
            <a:extLst>
              <a:ext uri="{FF2B5EF4-FFF2-40B4-BE49-F238E27FC236}">
                <a16:creationId xmlns:a16="http://schemas.microsoft.com/office/drawing/2014/main" id="{F6B8F8DB-192F-3028-80BF-66FC93F11222}"/>
              </a:ext>
            </a:extLst>
          </p:cNvPr>
          <p:cNvSpPr>
            <a:spLocks noGrp="1"/>
          </p:cNvSpPr>
          <p:nvPr>
            <p:ph type="title"/>
          </p:nvPr>
        </p:nvSpPr>
        <p:spPr/>
        <p:txBody>
          <a:bodyPr/>
          <a:lstStyle/>
          <a:p>
            <a:pPr algn="ctr"/>
            <a:r>
              <a:rPr lang="en-GB" dirty="0">
                <a:solidFill>
                  <a:srgbClr val="FFFFFF"/>
                </a:solidFill>
                <a:latin typeface="Bebas Neue"/>
                <a:cs typeface="Calibri Light"/>
              </a:rPr>
              <a:t>CAPTAIN'S MATCH DAY CHECKLIST</a:t>
            </a:r>
          </a:p>
        </p:txBody>
      </p:sp>
      <p:pic>
        <p:nvPicPr>
          <p:cNvPr id="3" name="Picture 2" descr="A black square with white border&#10;&#10;Description automatically generated">
            <a:extLst>
              <a:ext uri="{FF2B5EF4-FFF2-40B4-BE49-F238E27FC236}">
                <a16:creationId xmlns:a16="http://schemas.microsoft.com/office/drawing/2014/main" id="{1F8E05F7-9F58-542D-AA7F-F9637158DE0E}"/>
              </a:ext>
            </a:extLst>
          </p:cNvPr>
          <p:cNvPicPr>
            <a:picLocks noChangeAspect="1"/>
          </p:cNvPicPr>
          <p:nvPr/>
        </p:nvPicPr>
        <p:blipFill>
          <a:blip r:embed="rId5"/>
          <a:stretch>
            <a:fillRect/>
          </a:stretch>
        </p:blipFill>
        <p:spPr>
          <a:xfrm>
            <a:off x="1332892" y="1433305"/>
            <a:ext cx="458270" cy="3572360"/>
          </a:xfrm>
          <a:prstGeom prst="rect">
            <a:avLst/>
          </a:prstGeom>
        </p:spPr>
      </p:pic>
      <p:sp>
        <p:nvSpPr>
          <p:cNvPr id="2" name="TextBox 1">
            <a:extLst>
              <a:ext uri="{FF2B5EF4-FFF2-40B4-BE49-F238E27FC236}">
                <a16:creationId xmlns:a16="http://schemas.microsoft.com/office/drawing/2014/main" id="{52633E64-51C0-EC70-0219-C89FEA08D7E4}"/>
              </a:ext>
            </a:extLst>
          </p:cNvPr>
          <p:cNvSpPr txBox="1"/>
          <p:nvPr/>
        </p:nvSpPr>
        <p:spPr>
          <a:xfrm>
            <a:off x="1972082" y="1222033"/>
            <a:ext cx="9928899" cy="5542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200000"/>
              </a:lnSpc>
            </a:pPr>
            <a:r>
              <a:rPr lang="en-GB" dirty="0">
                <a:solidFill>
                  <a:schemeClr val="bg1"/>
                </a:solidFill>
                <a:latin typeface="Lato"/>
                <a:ea typeface="Lato"/>
                <a:cs typeface="Calibri"/>
              </a:rPr>
              <a:t>ADD NEW PLAYERS TO YOUR SQUAD ON BUCS PLAY</a:t>
            </a:r>
            <a:endParaRPr lang="en-US" dirty="0">
              <a:solidFill>
                <a:schemeClr val="bg1"/>
              </a:solidFill>
              <a:cs typeface="Calibri"/>
            </a:endParaRPr>
          </a:p>
          <a:p>
            <a:pPr>
              <a:lnSpc>
                <a:spcPct val="200000"/>
              </a:lnSpc>
            </a:pPr>
            <a:r>
              <a:rPr lang="en-GB" dirty="0">
                <a:solidFill>
                  <a:schemeClr val="bg1"/>
                </a:solidFill>
                <a:latin typeface="Lato"/>
                <a:ea typeface="Lato"/>
                <a:cs typeface="Calibri"/>
              </a:rPr>
              <a:t>FILL IN YOUR TEAM SHEET</a:t>
            </a:r>
          </a:p>
          <a:p>
            <a:pPr>
              <a:lnSpc>
                <a:spcPct val="200000"/>
              </a:lnSpc>
            </a:pPr>
            <a:r>
              <a:rPr lang="en-GB" dirty="0">
                <a:solidFill>
                  <a:schemeClr val="bg1"/>
                </a:solidFill>
                <a:latin typeface="Lato"/>
                <a:ea typeface="Lato"/>
                <a:cs typeface="Calibri"/>
              </a:rPr>
              <a:t>GO TO YOUR FIXTURE VENUE</a:t>
            </a:r>
          </a:p>
          <a:p>
            <a:pPr>
              <a:lnSpc>
                <a:spcPct val="200000"/>
              </a:lnSpc>
            </a:pPr>
            <a:r>
              <a:rPr lang="en-GB" dirty="0">
                <a:solidFill>
                  <a:schemeClr val="bg1"/>
                </a:solidFill>
                <a:latin typeface="Lato"/>
                <a:ea typeface="Lato"/>
                <a:cs typeface="Calibri"/>
              </a:rPr>
              <a:t>APPROVE OR DISPUTE OPPONENTS TEAM SHEET</a:t>
            </a:r>
          </a:p>
          <a:p>
            <a:pPr>
              <a:lnSpc>
                <a:spcPct val="200000"/>
              </a:lnSpc>
            </a:pPr>
            <a:r>
              <a:rPr lang="en-GB" dirty="0">
                <a:solidFill>
                  <a:schemeClr val="bg1"/>
                </a:solidFill>
                <a:latin typeface="Lato"/>
                <a:ea typeface="Lato"/>
                <a:cs typeface="Calibri"/>
              </a:rPr>
              <a:t>PLAY FIXTURE</a:t>
            </a:r>
          </a:p>
          <a:p>
            <a:pPr>
              <a:lnSpc>
                <a:spcPct val="200000"/>
              </a:lnSpc>
            </a:pPr>
            <a:r>
              <a:rPr lang="en-GB" dirty="0">
                <a:solidFill>
                  <a:schemeClr val="bg1"/>
                </a:solidFill>
                <a:latin typeface="Lato"/>
                <a:ea typeface="Lato"/>
                <a:cs typeface="Calibri"/>
              </a:rPr>
              <a:t>SUBMIT YOUR RESULT</a:t>
            </a:r>
          </a:p>
          <a:p>
            <a:pPr>
              <a:lnSpc>
                <a:spcPct val="200000"/>
              </a:lnSpc>
            </a:pPr>
            <a:r>
              <a:rPr lang="en-GB" dirty="0">
                <a:solidFill>
                  <a:schemeClr val="bg1"/>
                </a:solidFill>
                <a:latin typeface="Lato"/>
                <a:ea typeface="Lato"/>
                <a:cs typeface="Calibri"/>
              </a:rPr>
              <a:t>ENTER YOUR PLAYER STATSCELEBRATE AT FED</a:t>
            </a:r>
          </a:p>
          <a:p>
            <a:pPr>
              <a:lnSpc>
                <a:spcPct val="200000"/>
              </a:lnSpc>
            </a:pPr>
            <a:r>
              <a:rPr lang="en-GB" dirty="0">
                <a:solidFill>
                  <a:schemeClr val="bg1"/>
                </a:solidFill>
                <a:latin typeface="Lato"/>
                <a:ea typeface="Lato"/>
                <a:cs typeface="Calibri"/>
              </a:rPr>
              <a:t>CELEBRATE YOUR RESULTS AT FED NIGHT</a:t>
            </a:r>
          </a:p>
          <a:p>
            <a:pPr>
              <a:lnSpc>
                <a:spcPct val="200000"/>
              </a:lnSpc>
            </a:pPr>
            <a:r>
              <a:rPr lang="en-GB" dirty="0">
                <a:solidFill>
                  <a:schemeClr val="bg1"/>
                </a:solidFill>
                <a:latin typeface="Lato"/>
                <a:ea typeface="Lato"/>
                <a:cs typeface="Calibri"/>
              </a:rPr>
              <a:t>RETURN YOUR PHYSICAL CAPTAINS PACK AND COLLECT NEW FORMS FOR NEXT FIXTURE</a:t>
            </a:r>
            <a:endParaRPr lang="en-GB">
              <a:solidFill>
                <a:schemeClr val="bg1"/>
              </a:solidFill>
              <a:latin typeface="Lato"/>
              <a:ea typeface="Lato"/>
              <a:cs typeface="Lato"/>
            </a:endParaRPr>
          </a:p>
          <a:p>
            <a:pPr>
              <a:lnSpc>
                <a:spcPct val="200000"/>
              </a:lnSpc>
            </a:pPr>
            <a:endParaRPr lang="en-GB" dirty="0">
              <a:solidFill>
                <a:schemeClr val="bg1"/>
              </a:solidFill>
              <a:latin typeface="Lato"/>
              <a:ea typeface="Lato"/>
              <a:cs typeface="Calibri"/>
            </a:endParaRPr>
          </a:p>
        </p:txBody>
      </p:sp>
      <p:pic>
        <p:nvPicPr>
          <p:cNvPr id="8" name="Picture 7" descr="A black square with white border&#10;&#10;Description automatically generated">
            <a:extLst>
              <a:ext uri="{FF2B5EF4-FFF2-40B4-BE49-F238E27FC236}">
                <a16:creationId xmlns:a16="http://schemas.microsoft.com/office/drawing/2014/main" id="{C5BE21CE-7E88-202C-4DA3-037912D5AB54}"/>
              </a:ext>
            </a:extLst>
          </p:cNvPr>
          <p:cNvPicPr>
            <a:picLocks noChangeAspect="1"/>
          </p:cNvPicPr>
          <p:nvPr/>
        </p:nvPicPr>
        <p:blipFill rotWithShape="1">
          <a:blip r:embed="rId5"/>
          <a:srcRect l="-25714" r="-1774" b="75090"/>
          <a:stretch/>
        </p:blipFill>
        <p:spPr>
          <a:xfrm>
            <a:off x="1230458" y="5282050"/>
            <a:ext cx="584239" cy="889875"/>
          </a:xfrm>
          <a:prstGeom prst="rect">
            <a:avLst/>
          </a:prstGeom>
        </p:spPr>
      </p:pic>
    </p:spTree>
    <p:extLst>
      <p:ext uri="{BB962C8B-B14F-4D97-AF65-F5344CB8AC3E}">
        <p14:creationId xmlns:p14="http://schemas.microsoft.com/office/powerpoint/2010/main" val="22447014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red background with a curved edge">
            <a:extLst>
              <a:ext uri="{FF2B5EF4-FFF2-40B4-BE49-F238E27FC236}">
                <a16:creationId xmlns:a16="http://schemas.microsoft.com/office/drawing/2014/main" id="{3CD9830A-22A3-541E-64AB-7D3C91EF80FE}"/>
              </a:ext>
            </a:extLst>
          </p:cNvPr>
          <p:cNvPicPr>
            <a:picLocks noGrp="1" noChangeAspect="1"/>
          </p:cNvPicPr>
          <p:nvPr>
            <p:ph idx="1"/>
          </p:nvPr>
        </p:nvPicPr>
        <p:blipFill>
          <a:blip r:embed="rId2"/>
          <a:stretch>
            <a:fillRect/>
          </a:stretch>
        </p:blipFill>
        <p:spPr>
          <a:xfrm>
            <a:off x="5748" y="1822"/>
            <a:ext cx="12180501" cy="6862189"/>
          </a:xfrm>
        </p:spPr>
      </p:pic>
      <p:pic>
        <p:nvPicPr>
          <p:cNvPr id="5" name="Picture 4" descr="A black shield with white text&#10;&#10;Description automatically generated">
            <a:extLst>
              <a:ext uri="{FF2B5EF4-FFF2-40B4-BE49-F238E27FC236}">
                <a16:creationId xmlns:a16="http://schemas.microsoft.com/office/drawing/2014/main" id="{06E19077-5D11-69C2-398D-0F779439D1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72" y="141799"/>
            <a:ext cx="1491192" cy="1491192"/>
          </a:xfrm>
          <a:prstGeom prst="rect">
            <a:avLst/>
          </a:prstGeom>
        </p:spPr>
      </p:pic>
      <p:pic>
        <p:nvPicPr>
          <p:cNvPr id="7" name="Picture 6">
            <a:extLst>
              <a:ext uri="{FF2B5EF4-FFF2-40B4-BE49-F238E27FC236}">
                <a16:creationId xmlns:a16="http://schemas.microsoft.com/office/drawing/2014/main" id="{BEC343FE-8314-8BDB-5A85-E0928A8173E0}"/>
              </a:ext>
            </a:extLst>
          </p:cNvPr>
          <p:cNvPicPr>
            <a:picLocks noChangeAspect="1"/>
          </p:cNvPicPr>
          <p:nvPr/>
        </p:nvPicPr>
        <p:blipFill>
          <a:blip r:embed="rId4"/>
          <a:stretch>
            <a:fillRect/>
          </a:stretch>
        </p:blipFill>
        <p:spPr>
          <a:xfrm>
            <a:off x="10674012" y="139908"/>
            <a:ext cx="1362075" cy="457200"/>
          </a:xfrm>
          <a:prstGeom prst="rect">
            <a:avLst/>
          </a:prstGeom>
        </p:spPr>
      </p:pic>
      <p:sp>
        <p:nvSpPr>
          <p:cNvPr id="4" name="Title 3">
            <a:extLst>
              <a:ext uri="{FF2B5EF4-FFF2-40B4-BE49-F238E27FC236}">
                <a16:creationId xmlns:a16="http://schemas.microsoft.com/office/drawing/2014/main" id="{F6B8F8DB-192F-3028-80BF-66FC93F11222}"/>
              </a:ext>
            </a:extLst>
          </p:cNvPr>
          <p:cNvSpPr>
            <a:spLocks noGrp="1"/>
          </p:cNvSpPr>
          <p:nvPr>
            <p:ph type="title"/>
          </p:nvPr>
        </p:nvSpPr>
        <p:spPr/>
        <p:txBody>
          <a:bodyPr/>
          <a:lstStyle/>
          <a:p>
            <a:pPr algn="ctr"/>
            <a:r>
              <a:rPr lang="en-GB" dirty="0">
                <a:solidFill>
                  <a:srgbClr val="FFFFFF"/>
                </a:solidFill>
                <a:latin typeface="Bebas Neue"/>
                <a:cs typeface="Calibri Light"/>
              </a:rPr>
              <a:t>WHAT DOES YOUR TEAM NEED TO KNOW?</a:t>
            </a:r>
            <a:endParaRPr lang="en-GB">
              <a:solidFill>
                <a:srgbClr val="FFFFFF"/>
              </a:solidFill>
              <a:latin typeface="Bebas Neue"/>
            </a:endParaRPr>
          </a:p>
        </p:txBody>
      </p:sp>
      <p:sp>
        <p:nvSpPr>
          <p:cNvPr id="2" name="TextBox 1">
            <a:extLst>
              <a:ext uri="{FF2B5EF4-FFF2-40B4-BE49-F238E27FC236}">
                <a16:creationId xmlns:a16="http://schemas.microsoft.com/office/drawing/2014/main" id="{14E8BC74-1161-6A18-3BA9-621E5A711CCB}"/>
              </a:ext>
            </a:extLst>
          </p:cNvPr>
          <p:cNvSpPr txBox="1"/>
          <p:nvPr/>
        </p:nvSpPr>
        <p:spPr>
          <a:xfrm>
            <a:off x="974877" y="1797353"/>
            <a:ext cx="987938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spc="-65">
                <a:solidFill>
                  <a:srgbClr val="FFFFFF"/>
                </a:solidFill>
                <a:latin typeface="Tahoma"/>
                <a:cs typeface="Tahoma"/>
              </a:rPr>
              <a:t>EVERY </a:t>
            </a:r>
            <a:r>
              <a:rPr lang="en-GB" spc="5">
                <a:solidFill>
                  <a:srgbClr val="FFFFFF"/>
                </a:solidFill>
                <a:latin typeface="Tahoma"/>
                <a:cs typeface="Tahoma"/>
              </a:rPr>
              <a:t>athlete </a:t>
            </a:r>
            <a:r>
              <a:rPr lang="en-GB" spc="40">
                <a:solidFill>
                  <a:srgbClr val="FFFFFF"/>
                </a:solidFill>
                <a:latin typeface="Tahoma"/>
                <a:cs typeface="Tahoma"/>
              </a:rPr>
              <a:t>who </a:t>
            </a:r>
            <a:r>
              <a:rPr lang="en-GB" spc="5">
                <a:solidFill>
                  <a:srgbClr val="FFFFFF"/>
                </a:solidFill>
                <a:latin typeface="Tahoma"/>
                <a:cs typeface="Tahoma"/>
              </a:rPr>
              <a:t>wishes </a:t>
            </a:r>
            <a:r>
              <a:rPr lang="en-GB" spc="40">
                <a:solidFill>
                  <a:srgbClr val="FFFFFF"/>
                </a:solidFill>
                <a:latin typeface="Tahoma"/>
                <a:cs typeface="Tahoma"/>
              </a:rPr>
              <a:t>to </a:t>
            </a:r>
            <a:r>
              <a:rPr lang="en-GB" spc="10">
                <a:solidFill>
                  <a:srgbClr val="FFFFFF"/>
                </a:solidFill>
                <a:latin typeface="Tahoma"/>
                <a:cs typeface="Tahoma"/>
              </a:rPr>
              <a:t>compete in </a:t>
            </a:r>
            <a:r>
              <a:rPr lang="en-GB" spc="-55">
                <a:solidFill>
                  <a:srgbClr val="FFFFFF"/>
                </a:solidFill>
                <a:latin typeface="Tahoma"/>
                <a:cs typeface="Tahoma"/>
              </a:rPr>
              <a:t>a </a:t>
            </a:r>
            <a:r>
              <a:rPr lang="en-GB" spc="80">
                <a:solidFill>
                  <a:srgbClr val="FFFFFF"/>
                </a:solidFill>
                <a:latin typeface="Tahoma"/>
                <a:cs typeface="Tahoma"/>
              </a:rPr>
              <a:t>BUCS </a:t>
            </a:r>
            <a:r>
              <a:rPr lang="en-GB" spc="-10">
                <a:solidFill>
                  <a:srgbClr val="FFFFFF"/>
                </a:solidFill>
                <a:latin typeface="Tahoma"/>
                <a:cs typeface="Tahoma"/>
              </a:rPr>
              <a:t>team </a:t>
            </a:r>
            <a:r>
              <a:rPr lang="en-GB" spc="-5">
                <a:solidFill>
                  <a:srgbClr val="FFFFFF"/>
                </a:solidFill>
                <a:latin typeface="Tahoma"/>
                <a:cs typeface="Tahoma"/>
              </a:rPr>
              <a:t> must</a:t>
            </a:r>
            <a:r>
              <a:rPr lang="en-GB" spc="-100">
                <a:solidFill>
                  <a:srgbClr val="FFFFFF"/>
                </a:solidFill>
                <a:latin typeface="Tahoma"/>
                <a:cs typeface="Tahoma"/>
              </a:rPr>
              <a:t> </a:t>
            </a:r>
            <a:r>
              <a:rPr lang="en-GB" spc="5">
                <a:solidFill>
                  <a:srgbClr val="FFFFFF"/>
                </a:solidFill>
                <a:latin typeface="Tahoma"/>
                <a:cs typeface="Tahoma"/>
              </a:rPr>
              <a:t>create</a:t>
            </a:r>
            <a:r>
              <a:rPr lang="en-GB" spc="-110">
                <a:solidFill>
                  <a:srgbClr val="FFFFFF"/>
                </a:solidFill>
                <a:latin typeface="Tahoma"/>
                <a:cs typeface="Tahoma"/>
              </a:rPr>
              <a:t> </a:t>
            </a:r>
            <a:r>
              <a:rPr lang="en-GB" spc="-55">
                <a:solidFill>
                  <a:srgbClr val="FFFFFF"/>
                </a:solidFill>
                <a:latin typeface="Tahoma"/>
                <a:cs typeface="Tahoma"/>
              </a:rPr>
              <a:t>a</a:t>
            </a:r>
            <a:r>
              <a:rPr lang="en-GB" spc="-105">
                <a:solidFill>
                  <a:srgbClr val="FFFFFF"/>
                </a:solidFill>
                <a:latin typeface="Tahoma"/>
                <a:cs typeface="Tahoma"/>
              </a:rPr>
              <a:t> </a:t>
            </a:r>
            <a:r>
              <a:rPr lang="en-GB" spc="80">
                <a:solidFill>
                  <a:srgbClr val="FFFFFF"/>
                </a:solidFill>
                <a:latin typeface="Tahoma"/>
                <a:cs typeface="Tahoma"/>
              </a:rPr>
              <a:t>BUCS</a:t>
            </a:r>
            <a:r>
              <a:rPr lang="en-GB" spc="-95">
                <a:solidFill>
                  <a:srgbClr val="FFFFFF"/>
                </a:solidFill>
                <a:latin typeface="Tahoma"/>
                <a:cs typeface="Tahoma"/>
              </a:rPr>
              <a:t> </a:t>
            </a:r>
            <a:r>
              <a:rPr lang="en-GB" spc="20">
                <a:solidFill>
                  <a:srgbClr val="FFFFFF"/>
                </a:solidFill>
                <a:latin typeface="Tahoma"/>
                <a:cs typeface="Tahoma"/>
              </a:rPr>
              <a:t>Play</a:t>
            </a:r>
            <a:r>
              <a:rPr lang="en-GB" spc="-100">
                <a:solidFill>
                  <a:srgbClr val="FFFFFF"/>
                </a:solidFill>
                <a:latin typeface="Tahoma"/>
                <a:cs typeface="Tahoma"/>
              </a:rPr>
              <a:t> </a:t>
            </a:r>
            <a:r>
              <a:rPr lang="en-GB" spc="15">
                <a:solidFill>
                  <a:srgbClr val="FFFFFF"/>
                </a:solidFill>
                <a:latin typeface="Tahoma"/>
                <a:cs typeface="Tahoma"/>
              </a:rPr>
              <a:t>account</a:t>
            </a:r>
            <a:r>
              <a:rPr lang="en-GB" spc="-114">
                <a:solidFill>
                  <a:srgbClr val="FFFFFF"/>
                </a:solidFill>
                <a:latin typeface="Tahoma"/>
                <a:cs typeface="Tahoma"/>
              </a:rPr>
              <a:t> </a:t>
            </a:r>
            <a:r>
              <a:rPr lang="en-GB" spc="-15">
                <a:solidFill>
                  <a:srgbClr val="FFFFFF"/>
                </a:solidFill>
                <a:latin typeface="Tahoma"/>
                <a:cs typeface="Tahoma"/>
              </a:rPr>
              <a:t>and</a:t>
            </a:r>
            <a:r>
              <a:rPr lang="en-GB" spc="-100">
                <a:solidFill>
                  <a:srgbClr val="FFFFFF"/>
                </a:solidFill>
                <a:latin typeface="Tahoma"/>
                <a:cs typeface="Tahoma"/>
              </a:rPr>
              <a:t> </a:t>
            </a:r>
            <a:r>
              <a:rPr lang="en-GB" spc="-5">
                <a:solidFill>
                  <a:srgbClr val="FFFFFF"/>
                </a:solidFill>
                <a:latin typeface="Tahoma"/>
                <a:cs typeface="Tahoma"/>
              </a:rPr>
              <a:t>join</a:t>
            </a:r>
            <a:r>
              <a:rPr lang="en-GB" spc="-90">
                <a:solidFill>
                  <a:srgbClr val="FFFFFF"/>
                </a:solidFill>
                <a:latin typeface="Tahoma"/>
                <a:cs typeface="Tahoma"/>
              </a:rPr>
              <a:t> </a:t>
            </a:r>
            <a:r>
              <a:rPr lang="en-GB" spc="10">
                <a:solidFill>
                  <a:srgbClr val="FFFFFF"/>
                </a:solidFill>
                <a:latin typeface="Tahoma"/>
                <a:cs typeface="Tahoma"/>
              </a:rPr>
              <a:t>their</a:t>
            </a:r>
            <a:r>
              <a:rPr lang="en-GB" spc="-100">
                <a:solidFill>
                  <a:srgbClr val="FFFFFF"/>
                </a:solidFill>
                <a:latin typeface="Tahoma"/>
                <a:cs typeface="Tahoma"/>
              </a:rPr>
              <a:t> </a:t>
            </a:r>
            <a:r>
              <a:rPr lang="en-GB" spc="-15">
                <a:solidFill>
                  <a:srgbClr val="FFFFFF"/>
                </a:solidFill>
                <a:latin typeface="Tahoma"/>
                <a:cs typeface="Tahoma"/>
              </a:rPr>
              <a:t>team</a:t>
            </a:r>
            <a:r>
              <a:rPr lang="en-GB" spc="-100">
                <a:solidFill>
                  <a:srgbClr val="FFFFFF"/>
                </a:solidFill>
                <a:latin typeface="Tahoma"/>
                <a:cs typeface="Tahoma"/>
              </a:rPr>
              <a:t> </a:t>
            </a:r>
            <a:r>
              <a:rPr lang="en-GB" spc="40">
                <a:solidFill>
                  <a:srgbClr val="FFFFFF"/>
                </a:solidFill>
                <a:latin typeface="Tahoma"/>
                <a:cs typeface="Tahoma"/>
              </a:rPr>
              <a:t>to</a:t>
            </a:r>
            <a:r>
              <a:rPr lang="en-GB" spc="-90">
                <a:solidFill>
                  <a:srgbClr val="FFFFFF"/>
                </a:solidFill>
                <a:latin typeface="Tahoma"/>
                <a:cs typeface="Tahoma"/>
              </a:rPr>
              <a:t> </a:t>
            </a:r>
            <a:r>
              <a:rPr lang="en-GB" spc="5">
                <a:solidFill>
                  <a:srgbClr val="FFFFFF"/>
                </a:solidFill>
                <a:latin typeface="Tahoma"/>
                <a:cs typeface="Tahoma"/>
              </a:rPr>
              <a:t>be </a:t>
            </a:r>
            <a:r>
              <a:rPr lang="en-GB" spc="-550">
                <a:solidFill>
                  <a:srgbClr val="FFFFFF"/>
                </a:solidFill>
                <a:latin typeface="Tahoma"/>
                <a:cs typeface="Tahoma"/>
              </a:rPr>
              <a:t> </a:t>
            </a:r>
            <a:r>
              <a:rPr lang="en-GB">
                <a:solidFill>
                  <a:srgbClr val="FFFFFF"/>
                </a:solidFill>
                <a:latin typeface="Tahoma"/>
                <a:cs typeface="Tahoma"/>
              </a:rPr>
              <a:t>eligible</a:t>
            </a:r>
            <a:r>
              <a:rPr lang="en-GB" spc="-90">
                <a:solidFill>
                  <a:srgbClr val="FFFFFF"/>
                </a:solidFill>
                <a:latin typeface="Tahoma"/>
                <a:cs typeface="Tahoma"/>
              </a:rPr>
              <a:t> </a:t>
            </a:r>
            <a:r>
              <a:rPr lang="en-GB" spc="40">
                <a:solidFill>
                  <a:srgbClr val="FFFFFF"/>
                </a:solidFill>
                <a:latin typeface="Tahoma"/>
                <a:cs typeface="Tahoma"/>
              </a:rPr>
              <a:t>to</a:t>
            </a:r>
            <a:r>
              <a:rPr lang="en-GB" spc="-95">
                <a:solidFill>
                  <a:srgbClr val="FFFFFF"/>
                </a:solidFill>
                <a:latin typeface="Tahoma"/>
                <a:cs typeface="Tahoma"/>
              </a:rPr>
              <a:t> </a:t>
            </a:r>
            <a:r>
              <a:rPr lang="en-GB" spc="-5">
                <a:solidFill>
                  <a:srgbClr val="FFFFFF"/>
                </a:solidFill>
                <a:latin typeface="Tahoma"/>
                <a:cs typeface="Tahoma"/>
              </a:rPr>
              <a:t>participate.</a:t>
            </a:r>
          </a:p>
        </p:txBody>
      </p:sp>
      <p:pic>
        <p:nvPicPr>
          <p:cNvPr id="3" name="Picture 2" descr="A screenshot of a phone&#10;&#10;Description automatically generated">
            <a:extLst>
              <a:ext uri="{FF2B5EF4-FFF2-40B4-BE49-F238E27FC236}">
                <a16:creationId xmlns:a16="http://schemas.microsoft.com/office/drawing/2014/main" id="{EBCB60C1-5A3D-DD65-75BC-6EA47F42136E}"/>
              </a:ext>
            </a:extLst>
          </p:cNvPr>
          <p:cNvPicPr>
            <a:picLocks noChangeAspect="1"/>
          </p:cNvPicPr>
          <p:nvPr/>
        </p:nvPicPr>
        <p:blipFill>
          <a:blip r:embed="rId5"/>
          <a:stretch>
            <a:fillRect/>
          </a:stretch>
        </p:blipFill>
        <p:spPr>
          <a:xfrm>
            <a:off x="1785257" y="2583988"/>
            <a:ext cx="8440057" cy="3855072"/>
          </a:xfrm>
          <a:prstGeom prst="rect">
            <a:avLst/>
          </a:prstGeom>
        </p:spPr>
      </p:pic>
    </p:spTree>
    <p:extLst>
      <p:ext uri="{BB962C8B-B14F-4D97-AF65-F5344CB8AC3E}">
        <p14:creationId xmlns:p14="http://schemas.microsoft.com/office/powerpoint/2010/main" val="1390140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red background with a curved edge">
            <a:extLst>
              <a:ext uri="{FF2B5EF4-FFF2-40B4-BE49-F238E27FC236}">
                <a16:creationId xmlns:a16="http://schemas.microsoft.com/office/drawing/2014/main" id="{3CD9830A-22A3-541E-64AB-7D3C91EF80FE}"/>
              </a:ext>
            </a:extLst>
          </p:cNvPr>
          <p:cNvPicPr>
            <a:picLocks noGrp="1" noChangeAspect="1"/>
          </p:cNvPicPr>
          <p:nvPr>
            <p:ph idx="1"/>
          </p:nvPr>
        </p:nvPicPr>
        <p:blipFill>
          <a:blip r:embed="rId2"/>
          <a:stretch>
            <a:fillRect/>
          </a:stretch>
        </p:blipFill>
        <p:spPr>
          <a:xfrm>
            <a:off x="5748" y="1822"/>
            <a:ext cx="12180501" cy="6862189"/>
          </a:xfrm>
        </p:spPr>
      </p:pic>
      <p:pic>
        <p:nvPicPr>
          <p:cNvPr id="5" name="Picture 4" descr="A black shield with white text&#10;&#10;Description automatically generated">
            <a:extLst>
              <a:ext uri="{FF2B5EF4-FFF2-40B4-BE49-F238E27FC236}">
                <a16:creationId xmlns:a16="http://schemas.microsoft.com/office/drawing/2014/main" id="{06E19077-5D11-69C2-398D-0F779439D1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72" y="141799"/>
            <a:ext cx="1491192" cy="1491192"/>
          </a:xfrm>
          <a:prstGeom prst="rect">
            <a:avLst/>
          </a:prstGeom>
        </p:spPr>
      </p:pic>
      <p:pic>
        <p:nvPicPr>
          <p:cNvPr id="7" name="Picture 6">
            <a:extLst>
              <a:ext uri="{FF2B5EF4-FFF2-40B4-BE49-F238E27FC236}">
                <a16:creationId xmlns:a16="http://schemas.microsoft.com/office/drawing/2014/main" id="{BEC343FE-8314-8BDB-5A85-E0928A8173E0}"/>
              </a:ext>
            </a:extLst>
          </p:cNvPr>
          <p:cNvPicPr>
            <a:picLocks noChangeAspect="1"/>
          </p:cNvPicPr>
          <p:nvPr/>
        </p:nvPicPr>
        <p:blipFill>
          <a:blip r:embed="rId4"/>
          <a:stretch>
            <a:fillRect/>
          </a:stretch>
        </p:blipFill>
        <p:spPr>
          <a:xfrm>
            <a:off x="10674012" y="139908"/>
            <a:ext cx="1362075" cy="457200"/>
          </a:xfrm>
          <a:prstGeom prst="rect">
            <a:avLst/>
          </a:prstGeom>
        </p:spPr>
      </p:pic>
      <p:sp>
        <p:nvSpPr>
          <p:cNvPr id="4" name="Title 3">
            <a:extLst>
              <a:ext uri="{FF2B5EF4-FFF2-40B4-BE49-F238E27FC236}">
                <a16:creationId xmlns:a16="http://schemas.microsoft.com/office/drawing/2014/main" id="{F6B8F8DB-192F-3028-80BF-66FC93F11222}"/>
              </a:ext>
            </a:extLst>
          </p:cNvPr>
          <p:cNvSpPr>
            <a:spLocks noGrp="1"/>
          </p:cNvSpPr>
          <p:nvPr>
            <p:ph type="title"/>
          </p:nvPr>
        </p:nvSpPr>
        <p:spPr/>
        <p:txBody>
          <a:bodyPr/>
          <a:lstStyle/>
          <a:p>
            <a:pPr algn="ctr"/>
            <a:r>
              <a:rPr lang="en-US" dirty="0">
                <a:solidFill>
                  <a:schemeClr val="bg1"/>
                </a:solidFill>
                <a:latin typeface="Bebas Neue"/>
                <a:ea typeface="+mj-lt"/>
                <a:cs typeface="+mj-lt"/>
              </a:rPr>
              <a:t>REARRANGEMENTS/ISSUES</a:t>
            </a:r>
            <a:endParaRPr lang="en-US" dirty="0">
              <a:solidFill>
                <a:schemeClr val="bg1"/>
              </a:solidFill>
              <a:latin typeface="Bebas Neue"/>
            </a:endParaRPr>
          </a:p>
        </p:txBody>
      </p:sp>
      <p:sp>
        <p:nvSpPr>
          <p:cNvPr id="8" name="Content Placeholder 2">
            <a:extLst>
              <a:ext uri="{FF2B5EF4-FFF2-40B4-BE49-F238E27FC236}">
                <a16:creationId xmlns:a16="http://schemas.microsoft.com/office/drawing/2014/main" id="{BF1FFB0C-0477-BF44-3485-E7929807B52E}"/>
              </a:ext>
            </a:extLst>
          </p:cNvPr>
          <p:cNvSpPr txBox="1">
            <a:spLocks/>
          </p:cNvSpPr>
          <p:nvPr/>
        </p:nvSpPr>
        <p:spPr>
          <a:xfrm>
            <a:off x="644677" y="1823259"/>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2400" dirty="0">
                <a:solidFill>
                  <a:schemeClr val="bg1"/>
                </a:solidFill>
                <a:latin typeface="Lato"/>
                <a:ea typeface="Lato"/>
                <a:cs typeface="Lato"/>
              </a:rPr>
              <a:t>If you foresee a problem fielding a team for a particular fixture, please alert Essex BUCS Administrators ASAP. The more notice you give us, the more chance we can sort something out. </a:t>
            </a:r>
          </a:p>
          <a:p>
            <a:pPr marL="0" indent="0" algn="just">
              <a:buNone/>
            </a:pPr>
            <a:r>
              <a:rPr lang="en-US" sz="2400" dirty="0">
                <a:solidFill>
                  <a:schemeClr val="bg1"/>
                </a:solidFill>
                <a:latin typeface="Lato"/>
                <a:ea typeface="Lato"/>
                <a:cs typeface="Lato"/>
              </a:rPr>
              <a:t>YOU CAN CONTACT US ON THE BLADES PHONE 07935 134538</a:t>
            </a:r>
          </a:p>
          <a:p>
            <a:pPr marL="0" indent="0" algn="just">
              <a:buFont typeface="Arial" panose="020B0604020202020204" pitchFamily="34" charset="0"/>
              <a:buNone/>
            </a:pPr>
            <a:r>
              <a:rPr lang="en-US" sz="2400" dirty="0">
                <a:solidFill>
                  <a:schemeClr val="bg1"/>
                </a:solidFill>
                <a:latin typeface="Lato"/>
                <a:ea typeface="Lato"/>
                <a:cs typeface="Lato"/>
              </a:rPr>
              <a:t>It’s NOT possible to move fixtures less than 48 hours before.</a:t>
            </a:r>
          </a:p>
          <a:p>
            <a:pPr marL="0" indent="0" algn="just">
              <a:buFont typeface="Arial" panose="020B0604020202020204" pitchFamily="34" charset="0"/>
              <a:buNone/>
            </a:pPr>
            <a:endParaRPr lang="en-US" sz="2400" dirty="0">
              <a:solidFill>
                <a:schemeClr val="bg1"/>
              </a:solidFill>
              <a:latin typeface="Lato"/>
              <a:ea typeface="Lato"/>
              <a:cs typeface="Lato"/>
            </a:endParaRPr>
          </a:p>
          <a:p>
            <a:pPr marL="0" indent="0" algn="just">
              <a:buFont typeface="Arial" panose="020B0604020202020204" pitchFamily="34" charset="0"/>
              <a:buNone/>
            </a:pPr>
            <a:r>
              <a:rPr lang="en-US" sz="2400" dirty="0">
                <a:solidFill>
                  <a:schemeClr val="bg1"/>
                </a:solidFill>
                <a:latin typeface="Lato"/>
                <a:ea typeface="Lato"/>
                <a:cs typeface="Lato"/>
              </a:rPr>
              <a:t>Any fixture changes must be agreed by both BUCS administrators</a:t>
            </a:r>
          </a:p>
          <a:p>
            <a:pPr marL="0" indent="0" algn="just">
              <a:buNone/>
            </a:pPr>
            <a:r>
              <a:rPr lang="en-US" sz="2400" b="1" u="sng" dirty="0">
                <a:solidFill>
                  <a:srgbClr val="FFFF00"/>
                </a:solidFill>
                <a:latin typeface="Lato"/>
                <a:ea typeface="Lato"/>
                <a:cs typeface="Lato"/>
              </a:rPr>
              <a:t>Do NOT</a:t>
            </a:r>
            <a:r>
              <a:rPr lang="en-US" sz="2400" b="1" dirty="0">
                <a:solidFill>
                  <a:srgbClr val="FFFF00"/>
                </a:solidFill>
                <a:latin typeface="Lato"/>
                <a:ea typeface="Lato"/>
                <a:cs typeface="Lato"/>
              </a:rPr>
              <a:t> contact opposition captains to make changes – all changes MUST go through the SU BUCS Administrators. If anyone contacts you to change a fixture please direct them to </a:t>
            </a:r>
            <a:r>
              <a:rPr lang="en-US" sz="2400" b="1" dirty="0">
                <a:solidFill>
                  <a:srgbClr val="FFFF00"/>
                </a:solidFill>
                <a:latin typeface="Lato"/>
                <a:ea typeface="Lato"/>
                <a:cs typeface="Lato"/>
                <a:hlinkClick r:id="rId5"/>
              </a:rPr>
              <a:t>bucs@essex.ac.uk</a:t>
            </a:r>
            <a:r>
              <a:rPr lang="en-US" sz="2400" b="1" dirty="0">
                <a:solidFill>
                  <a:srgbClr val="FFFF00"/>
                </a:solidFill>
                <a:latin typeface="Lato"/>
                <a:ea typeface="Lato"/>
                <a:cs typeface="Lato"/>
              </a:rPr>
              <a:t> </a:t>
            </a:r>
            <a:endParaRPr lang="en-US" sz="2000" b="1">
              <a:solidFill>
                <a:srgbClr val="FFFF00"/>
              </a:solidFill>
              <a:latin typeface="Lato"/>
              <a:ea typeface="Lato"/>
              <a:cs typeface="Lato"/>
            </a:endParaRPr>
          </a:p>
          <a:p>
            <a:pPr algn="just"/>
            <a:endParaRPr lang="en-US" sz="2000" dirty="0">
              <a:solidFill>
                <a:schemeClr val="bg1"/>
              </a:solidFill>
              <a:latin typeface="Lato"/>
              <a:ea typeface="Lato"/>
              <a:cs typeface="Lato"/>
            </a:endParaRPr>
          </a:p>
          <a:p>
            <a:pPr algn="just"/>
            <a:endParaRPr lang="en-US" sz="2000" dirty="0">
              <a:solidFill>
                <a:schemeClr val="bg1"/>
              </a:solidFill>
              <a:latin typeface="Lato"/>
              <a:ea typeface="Lato"/>
              <a:cs typeface="Lato"/>
            </a:endParaRPr>
          </a:p>
          <a:p>
            <a:pPr algn="just"/>
            <a:endParaRPr lang="en-US" sz="2000" dirty="0">
              <a:solidFill>
                <a:schemeClr val="bg1"/>
              </a:solidFill>
              <a:latin typeface="Lato"/>
              <a:ea typeface="Lato"/>
              <a:cs typeface="Lato"/>
            </a:endParaRPr>
          </a:p>
          <a:p>
            <a:pPr algn="just"/>
            <a:endParaRPr lang="en-GB" sz="2000" dirty="0">
              <a:solidFill>
                <a:schemeClr val="bg1"/>
              </a:solidFill>
              <a:latin typeface="Lato"/>
              <a:ea typeface="Lato"/>
              <a:cs typeface="Lato"/>
            </a:endParaRPr>
          </a:p>
          <a:p>
            <a:pPr marL="0" indent="0" algn="just">
              <a:buFont typeface="Arial" panose="020B0604020202020204" pitchFamily="34" charset="0"/>
              <a:buNone/>
            </a:pPr>
            <a:endParaRPr lang="en-GB" sz="2000" dirty="0">
              <a:solidFill>
                <a:schemeClr val="bg1"/>
              </a:solidFill>
              <a:latin typeface="Lato"/>
              <a:ea typeface="Lato"/>
              <a:cs typeface="Lato"/>
            </a:endParaRPr>
          </a:p>
          <a:p>
            <a:pPr marL="0" lvl="1" indent="0">
              <a:spcBef>
                <a:spcPts val="1000"/>
              </a:spcBef>
              <a:buFont typeface="Arial" panose="020B0604020202020204" pitchFamily="34" charset="0"/>
              <a:buNone/>
            </a:pPr>
            <a:endParaRPr lang="en-GB" sz="2000" dirty="0">
              <a:solidFill>
                <a:schemeClr val="bg1"/>
              </a:solidFill>
              <a:latin typeface="Lato"/>
              <a:ea typeface="Lato"/>
              <a:cs typeface="Lato"/>
            </a:endParaRPr>
          </a:p>
        </p:txBody>
      </p:sp>
      <p:sp>
        <p:nvSpPr>
          <p:cNvPr id="10" name="Title 1">
            <a:extLst>
              <a:ext uri="{FF2B5EF4-FFF2-40B4-BE49-F238E27FC236}">
                <a16:creationId xmlns:a16="http://schemas.microsoft.com/office/drawing/2014/main" id="{D9E9DC35-9276-2F92-CAA9-E8478D56BFD3}"/>
              </a:ext>
            </a:extLst>
          </p:cNvPr>
          <p:cNvSpPr txBox="1">
            <a:spLocks/>
          </p:cNvSpPr>
          <p:nvPr/>
        </p:nvSpPr>
        <p:spPr>
          <a:xfrm>
            <a:off x="814010" y="115472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b="1" u="sng" dirty="0">
              <a:solidFill>
                <a:schemeClr val="bg1"/>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1930193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red background with a curved edge">
            <a:extLst>
              <a:ext uri="{FF2B5EF4-FFF2-40B4-BE49-F238E27FC236}">
                <a16:creationId xmlns:a16="http://schemas.microsoft.com/office/drawing/2014/main" id="{3CD9830A-22A3-541E-64AB-7D3C91EF80FE}"/>
              </a:ext>
            </a:extLst>
          </p:cNvPr>
          <p:cNvPicPr>
            <a:picLocks noGrp="1" noChangeAspect="1"/>
          </p:cNvPicPr>
          <p:nvPr>
            <p:ph idx="1"/>
          </p:nvPr>
        </p:nvPicPr>
        <p:blipFill>
          <a:blip r:embed="rId2"/>
          <a:stretch>
            <a:fillRect/>
          </a:stretch>
        </p:blipFill>
        <p:spPr>
          <a:xfrm>
            <a:off x="-22130" y="1822"/>
            <a:ext cx="12180501" cy="6862189"/>
          </a:xfrm>
        </p:spPr>
      </p:pic>
      <p:pic>
        <p:nvPicPr>
          <p:cNvPr id="5" name="Picture 4" descr="A black shield with white text&#10;&#10;Description automatically generated">
            <a:extLst>
              <a:ext uri="{FF2B5EF4-FFF2-40B4-BE49-F238E27FC236}">
                <a16:creationId xmlns:a16="http://schemas.microsoft.com/office/drawing/2014/main" id="{06E19077-5D11-69C2-398D-0F779439D1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72" y="141799"/>
            <a:ext cx="1491192" cy="1491192"/>
          </a:xfrm>
          <a:prstGeom prst="rect">
            <a:avLst/>
          </a:prstGeom>
        </p:spPr>
      </p:pic>
      <p:pic>
        <p:nvPicPr>
          <p:cNvPr id="7" name="Picture 6">
            <a:extLst>
              <a:ext uri="{FF2B5EF4-FFF2-40B4-BE49-F238E27FC236}">
                <a16:creationId xmlns:a16="http://schemas.microsoft.com/office/drawing/2014/main" id="{BEC343FE-8314-8BDB-5A85-E0928A8173E0}"/>
              </a:ext>
            </a:extLst>
          </p:cNvPr>
          <p:cNvPicPr>
            <a:picLocks noChangeAspect="1"/>
          </p:cNvPicPr>
          <p:nvPr/>
        </p:nvPicPr>
        <p:blipFill>
          <a:blip r:embed="rId4"/>
          <a:stretch>
            <a:fillRect/>
          </a:stretch>
        </p:blipFill>
        <p:spPr>
          <a:xfrm>
            <a:off x="10674012" y="139908"/>
            <a:ext cx="1362075" cy="457200"/>
          </a:xfrm>
          <a:prstGeom prst="rect">
            <a:avLst/>
          </a:prstGeom>
        </p:spPr>
      </p:pic>
      <p:sp>
        <p:nvSpPr>
          <p:cNvPr id="4" name="Title 3">
            <a:extLst>
              <a:ext uri="{FF2B5EF4-FFF2-40B4-BE49-F238E27FC236}">
                <a16:creationId xmlns:a16="http://schemas.microsoft.com/office/drawing/2014/main" id="{F6B8F8DB-192F-3028-80BF-66FC93F11222}"/>
              </a:ext>
            </a:extLst>
          </p:cNvPr>
          <p:cNvSpPr>
            <a:spLocks noGrp="1"/>
          </p:cNvSpPr>
          <p:nvPr>
            <p:ph type="title"/>
          </p:nvPr>
        </p:nvSpPr>
        <p:spPr>
          <a:xfrm>
            <a:off x="801029" y="225420"/>
            <a:ext cx="10515600" cy="1325563"/>
          </a:xfrm>
        </p:spPr>
        <p:txBody>
          <a:bodyPr/>
          <a:lstStyle/>
          <a:p>
            <a:pPr algn="ctr"/>
            <a:r>
              <a:rPr lang="en-GB" dirty="0">
                <a:solidFill>
                  <a:schemeClr val="bg1"/>
                </a:solidFill>
                <a:latin typeface="Bebas Neue"/>
                <a:ea typeface="Tahoma"/>
                <a:cs typeface="Aharoni"/>
              </a:rPr>
              <a:t>Playing under protest</a:t>
            </a:r>
          </a:p>
        </p:txBody>
      </p:sp>
      <p:sp>
        <p:nvSpPr>
          <p:cNvPr id="3" name="Content Placeholder 2">
            <a:extLst>
              <a:ext uri="{FF2B5EF4-FFF2-40B4-BE49-F238E27FC236}">
                <a16:creationId xmlns:a16="http://schemas.microsoft.com/office/drawing/2014/main" id="{99E478FB-3EA8-E54A-BD8A-8F4865F0E481}"/>
              </a:ext>
            </a:extLst>
          </p:cNvPr>
          <p:cNvSpPr txBox="1">
            <a:spLocks/>
          </p:cNvSpPr>
          <p:nvPr/>
        </p:nvSpPr>
        <p:spPr>
          <a:xfrm>
            <a:off x="838200" y="1379818"/>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dirty="0">
                <a:solidFill>
                  <a:schemeClr val="bg1"/>
                </a:solidFill>
                <a:latin typeface="Lato"/>
                <a:ea typeface="Lato"/>
                <a:cs typeface="Lato"/>
              </a:rPr>
              <a:t>REG</a:t>
            </a:r>
            <a:r>
              <a:rPr lang="en-GB" dirty="0">
                <a:solidFill>
                  <a:schemeClr val="bg1"/>
                </a:solidFill>
                <a:latin typeface="Lato"/>
                <a:ea typeface="Lato"/>
                <a:cs typeface="Lato"/>
              </a:rPr>
              <a:t> 12.11 of BUCS Rules &amp; Regulations states that:</a:t>
            </a:r>
          </a:p>
          <a:p>
            <a:pPr marL="342900" indent="-342900"/>
            <a:endParaRPr lang="en-GB" b="1" dirty="0">
              <a:solidFill>
                <a:schemeClr val="bg1"/>
              </a:solidFill>
              <a:latin typeface="Lato"/>
              <a:ea typeface="Lato"/>
              <a:cs typeface="Lato"/>
            </a:endParaRPr>
          </a:p>
          <a:p>
            <a:r>
              <a:rPr lang="en-GB" i="1" dirty="0">
                <a:solidFill>
                  <a:schemeClr val="bg1"/>
                </a:solidFill>
                <a:latin typeface="Lato"/>
                <a:ea typeface="Lato"/>
                <a:cs typeface="Lato"/>
              </a:rPr>
              <a:t>“If a team feels, upon arrival or during a fixture, the conditions do not adhere to those outlined in the BUCS regulations or fixture confirmation they should complete a </a:t>
            </a:r>
            <a:r>
              <a:rPr lang="en-GB" b="1" i="1" dirty="0">
                <a:solidFill>
                  <a:schemeClr val="bg1"/>
                </a:solidFill>
                <a:latin typeface="Lato"/>
                <a:ea typeface="Lato"/>
                <a:cs typeface="Lato"/>
              </a:rPr>
              <a:t>'Playing Under Protest’ form</a:t>
            </a:r>
            <a:r>
              <a:rPr lang="en-GB" i="1" dirty="0">
                <a:solidFill>
                  <a:schemeClr val="bg1"/>
                </a:solidFill>
                <a:latin typeface="Lato"/>
                <a:ea typeface="Lato"/>
                <a:cs typeface="Lato"/>
              </a:rPr>
              <a:t> or equivalent </a:t>
            </a:r>
            <a:r>
              <a:rPr lang="en-GB" b="1" i="1" dirty="0">
                <a:solidFill>
                  <a:schemeClr val="bg1"/>
                </a:solidFill>
                <a:latin typeface="Lato"/>
                <a:ea typeface="Lato"/>
                <a:cs typeface="Lato"/>
              </a:rPr>
              <a:t>as soon as the grievance is noted.”</a:t>
            </a:r>
          </a:p>
          <a:p>
            <a:pPr marL="0" indent="0">
              <a:buFont typeface="Arial" panose="020B0604020202020204" pitchFamily="34" charset="0"/>
              <a:buNone/>
            </a:pPr>
            <a:endParaRPr lang="en-GB" sz="2000" dirty="0">
              <a:solidFill>
                <a:schemeClr val="bg1"/>
              </a:solidFill>
              <a:latin typeface="Lato"/>
              <a:ea typeface="Lato"/>
              <a:cs typeface="Lato"/>
            </a:endParaRPr>
          </a:p>
          <a:p>
            <a:pPr marL="0" indent="0">
              <a:buFont typeface="Arial" panose="020B0604020202020204" pitchFamily="34" charset="0"/>
              <a:buNone/>
            </a:pPr>
            <a:r>
              <a:rPr lang="en-GB" sz="2000" dirty="0">
                <a:solidFill>
                  <a:schemeClr val="bg1"/>
                </a:solidFill>
                <a:latin typeface="Lato"/>
                <a:ea typeface="Lato"/>
                <a:cs typeface="Lato"/>
              </a:rPr>
              <a:t>Please note: Only where a </a:t>
            </a:r>
            <a:r>
              <a:rPr lang="en-GB" sz="2000" b="1" u="sng" dirty="0">
                <a:solidFill>
                  <a:schemeClr val="bg1"/>
                </a:solidFill>
                <a:latin typeface="Lato"/>
                <a:ea typeface="Lato"/>
                <a:cs typeface="Lato"/>
              </a:rPr>
              <a:t>regulation has been breached</a:t>
            </a:r>
            <a:r>
              <a:rPr lang="en-GB" sz="2000" dirty="0">
                <a:solidFill>
                  <a:schemeClr val="bg1"/>
                </a:solidFill>
                <a:latin typeface="Lato"/>
                <a:ea typeface="Lato"/>
                <a:cs typeface="Lato"/>
              </a:rPr>
              <a:t> can an appeal be made.</a:t>
            </a:r>
          </a:p>
          <a:p>
            <a:pPr marL="0" indent="0" algn="just">
              <a:buFont typeface="Arial" panose="020B0604020202020204" pitchFamily="34" charset="0"/>
              <a:buNone/>
            </a:pPr>
            <a:endParaRPr lang="en-US" sz="2000" dirty="0">
              <a:solidFill>
                <a:schemeClr val="bg1"/>
              </a:solidFill>
              <a:latin typeface="Lato"/>
              <a:ea typeface="Lato"/>
              <a:cs typeface="Lato"/>
            </a:endParaRPr>
          </a:p>
          <a:p>
            <a:pPr marL="0" indent="0" algn="just">
              <a:buFont typeface="Arial" panose="020B0604020202020204" pitchFamily="34" charset="0"/>
              <a:buNone/>
            </a:pPr>
            <a:endParaRPr lang="en-US" sz="2000" dirty="0">
              <a:solidFill>
                <a:schemeClr val="bg1"/>
              </a:solidFill>
              <a:latin typeface="Lato"/>
              <a:ea typeface="Lato"/>
              <a:cs typeface="Lato"/>
            </a:endParaRPr>
          </a:p>
          <a:p>
            <a:pPr marL="0" indent="0" algn="just">
              <a:buFont typeface="Arial" panose="020B0604020202020204" pitchFamily="34" charset="0"/>
              <a:buNone/>
            </a:pPr>
            <a:endParaRPr lang="en-US" sz="2000" dirty="0">
              <a:solidFill>
                <a:schemeClr val="bg1"/>
              </a:solidFill>
              <a:latin typeface="Lato"/>
              <a:ea typeface="Lato"/>
              <a:cs typeface="Lato"/>
            </a:endParaRPr>
          </a:p>
          <a:p>
            <a:pPr algn="just"/>
            <a:endParaRPr lang="en-US" sz="2000" dirty="0">
              <a:solidFill>
                <a:schemeClr val="bg1"/>
              </a:solidFill>
              <a:latin typeface="Lato"/>
              <a:ea typeface="Lato"/>
              <a:cs typeface="Lato"/>
            </a:endParaRPr>
          </a:p>
          <a:p>
            <a:pPr algn="just"/>
            <a:endParaRPr lang="en-GB" sz="2000" dirty="0">
              <a:solidFill>
                <a:schemeClr val="bg1"/>
              </a:solidFill>
              <a:latin typeface="Lato"/>
              <a:ea typeface="Lato"/>
              <a:cs typeface="Lato"/>
            </a:endParaRPr>
          </a:p>
          <a:p>
            <a:pPr marL="0" indent="0" algn="just">
              <a:buFont typeface="Arial" panose="020B0604020202020204" pitchFamily="34" charset="0"/>
              <a:buNone/>
            </a:pPr>
            <a:endParaRPr lang="en-GB" sz="2000" dirty="0">
              <a:solidFill>
                <a:schemeClr val="bg1"/>
              </a:solidFill>
              <a:latin typeface="Lato"/>
              <a:ea typeface="Lato"/>
              <a:cs typeface="Lato"/>
            </a:endParaRPr>
          </a:p>
          <a:p>
            <a:pPr marL="0" lvl="1" indent="0">
              <a:spcBef>
                <a:spcPts val="1000"/>
              </a:spcBef>
              <a:buFont typeface="Arial" panose="020B0604020202020204" pitchFamily="34" charset="0"/>
              <a:buNone/>
            </a:pPr>
            <a:endParaRPr lang="en-GB" sz="2000" dirty="0">
              <a:solidFill>
                <a:schemeClr val="bg1"/>
              </a:solidFill>
              <a:latin typeface="Lato"/>
              <a:ea typeface="Lato"/>
              <a:cs typeface="Lato"/>
            </a:endParaRPr>
          </a:p>
        </p:txBody>
      </p:sp>
    </p:spTree>
    <p:extLst>
      <p:ext uri="{BB962C8B-B14F-4D97-AF65-F5344CB8AC3E}">
        <p14:creationId xmlns:p14="http://schemas.microsoft.com/office/powerpoint/2010/main" val="14610107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red background with a curved edge">
            <a:extLst>
              <a:ext uri="{FF2B5EF4-FFF2-40B4-BE49-F238E27FC236}">
                <a16:creationId xmlns:a16="http://schemas.microsoft.com/office/drawing/2014/main" id="{3CD9830A-22A3-541E-64AB-7D3C91EF80FE}"/>
              </a:ext>
            </a:extLst>
          </p:cNvPr>
          <p:cNvPicPr>
            <a:picLocks noGrp="1" noChangeAspect="1"/>
          </p:cNvPicPr>
          <p:nvPr>
            <p:ph idx="1"/>
          </p:nvPr>
        </p:nvPicPr>
        <p:blipFill>
          <a:blip r:embed="rId2"/>
          <a:stretch>
            <a:fillRect/>
          </a:stretch>
        </p:blipFill>
        <p:spPr>
          <a:xfrm>
            <a:off x="-22130" y="1822"/>
            <a:ext cx="12180501" cy="6862189"/>
          </a:xfrm>
        </p:spPr>
      </p:pic>
      <p:pic>
        <p:nvPicPr>
          <p:cNvPr id="5" name="Picture 4" descr="A black shield with white text&#10;&#10;Description automatically generated">
            <a:extLst>
              <a:ext uri="{FF2B5EF4-FFF2-40B4-BE49-F238E27FC236}">
                <a16:creationId xmlns:a16="http://schemas.microsoft.com/office/drawing/2014/main" id="{06E19077-5D11-69C2-398D-0F779439D1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72" y="141799"/>
            <a:ext cx="1491192" cy="1491192"/>
          </a:xfrm>
          <a:prstGeom prst="rect">
            <a:avLst/>
          </a:prstGeom>
        </p:spPr>
      </p:pic>
      <p:pic>
        <p:nvPicPr>
          <p:cNvPr id="7" name="Picture 6">
            <a:extLst>
              <a:ext uri="{FF2B5EF4-FFF2-40B4-BE49-F238E27FC236}">
                <a16:creationId xmlns:a16="http://schemas.microsoft.com/office/drawing/2014/main" id="{BEC343FE-8314-8BDB-5A85-E0928A8173E0}"/>
              </a:ext>
            </a:extLst>
          </p:cNvPr>
          <p:cNvPicPr>
            <a:picLocks noChangeAspect="1"/>
          </p:cNvPicPr>
          <p:nvPr/>
        </p:nvPicPr>
        <p:blipFill>
          <a:blip r:embed="rId4"/>
          <a:stretch>
            <a:fillRect/>
          </a:stretch>
        </p:blipFill>
        <p:spPr>
          <a:xfrm>
            <a:off x="10674012" y="139908"/>
            <a:ext cx="1362075" cy="457200"/>
          </a:xfrm>
          <a:prstGeom prst="rect">
            <a:avLst/>
          </a:prstGeom>
        </p:spPr>
      </p:pic>
      <p:sp>
        <p:nvSpPr>
          <p:cNvPr id="3" name="Title 1">
            <a:extLst>
              <a:ext uri="{FF2B5EF4-FFF2-40B4-BE49-F238E27FC236}">
                <a16:creationId xmlns:a16="http://schemas.microsoft.com/office/drawing/2014/main" id="{B80045DA-AB37-C19C-4905-6BA34A6A8189}"/>
              </a:ext>
            </a:extLst>
          </p:cNvPr>
          <p:cNvSpPr txBox="1">
            <a:spLocks/>
          </p:cNvSpPr>
          <p:nvPr/>
        </p:nvSpPr>
        <p:spPr>
          <a:xfrm>
            <a:off x="349313" y="602969"/>
            <a:ext cx="4684414" cy="10266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6600" dirty="0">
                <a:solidFill>
                  <a:schemeClr val="bg1"/>
                </a:solidFill>
                <a:latin typeface="Bebas Neue"/>
                <a:cs typeface="Aharoni"/>
              </a:rPr>
              <a:t>QUESTION</a:t>
            </a:r>
          </a:p>
        </p:txBody>
      </p:sp>
      <p:sp>
        <p:nvSpPr>
          <p:cNvPr id="9" name="TextBox 8">
            <a:extLst>
              <a:ext uri="{FF2B5EF4-FFF2-40B4-BE49-F238E27FC236}">
                <a16:creationId xmlns:a16="http://schemas.microsoft.com/office/drawing/2014/main" id="{215062B2-A233-F315-D2C0-A498610E1327}"/>
              </a:ext>
            </a:extLst>
          </p:cNvPr>
          <p:cNvSpPr txBox="1"/>
          <p:nvPr/>
        </p:nvSpPr>
        <p:spPr>
          <a:xfrm>
            <a:off x="1638677" y="2571183"/>
            <a:ext cx="7957996" cy="2215991"/>
          </a:xfrm>
          <a:prstGeom prst="rect">
            <a:avLst/>
          </a:prstGeom>
          <a:noFill/>
        </p:spPr>
        <p:txBody>
          <a:bodyPr wrap="square" lIns="91440" tIns="45720" rIns="91440" bIns="45720" rtlCol="0" anchor="t">
            <a:spAutoFit/>
          </a:bodyPr>
          <a:lstStyle/>
          <a:p>
            <a:pPr algn="ctr"/>
            <a:r>
              <a:rPr lang="en-GB" sz="4000" i="1" dirty="0">
                <a:solidFill>
                  <a:schemeClr val="bg1"/>
                </a:solidFill>
                <a:latin typeface="Lato"/>
                <a:ea typeface="Lato"/>
                <a:cs typeface="Lato"/>
              </a:rPr>
              <a:t>“What information do I need to complete a Playing Under Protest form?”</a:t>
            </a:r>
          </a:p>
          <a:p>
            <a:endParaRPr lang="en-GB" dirty="0">
              <a:latin typeface="Lato"/>
              <a:ea typeface="Lato"/>
              <a:cs typeface="Lato"/>
            </a:endParaRPr>
          </a:p>
        </p:txBody>
      </p:sp>
    </p:spTree>
    <p:extLst>
      <p:ext uri="{BB962C8B-B14F-4D97-AF65-F5344CB8AC3E}">
        <p14:creationId xmlns:p14="http://schemas.microsoft.com/office/powerpoint/2010/main" val="7626139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red background with a curved edge">
            <a:extLst>
              <a:ext uri="{FF2B5EF4-FFF2-40B4-BE49-F238E27FC236}">
                <a16:creationId xmlns:a16="http://schemas.microsoft.com/office/drawing/2014/main" id="{3CD9830A-22A3-541E-64AB-7D3C91EF80FE}"/>
              </a:ext>
            </a:extLst>
          </p:cNvPr>
          <p:cNvPicPr>
            <a:picLocks noGrp="1" noChangeAspect="1"/>
          </p:cNvPicPr>
          <p:nvPr>
            <p:ph idx="1"/>
          </p:nvPr>
        </p:nvPicPr>
        <p:blipFill>
          <a:blip r:embed="rId2"/>
          <a:stretch>
            <a:fillRect/>
          </a:stretch>
        </p:blipFill>
        <p:spPr>
          <a:xfrm>
            <a:off x="-22130" y="1822"/>
            <a:ext cx="12180501" cy="6862189"/>
          </a:xfrm>
        </p:spPr>
      </p:pic>
      <p:pic>
        <p:nvPicPr>
          <p:cNvPr id="5" name="Picture 4" descr="A black shield with white text&#10;&#10;Description automatically generated">
            <a:extLst>
              <a:ext uri="{FF2B5EF4-FFF2-40B4-BE49-F238E27FC236}">
                <a16:creationId xmlns:a16="http://schemas.microsoft.com/office/drawing/2014/main" id="{06E19077-5D11-69C2-398D-0F779439D1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72" y="141799"/>
            <a:ext cx="1491192" cy="1491192"/>
          </a:xfrm>
          <a:prstGeom prst="rect">
            <a:avLst/>
          </a:prstGeom>
        </p:spPr>
      </p:pic>
      <p:pic>
        <p:nvPicPr>
          <p:cNvPr id="7" name="Picture 6">
            <a:extLst>
              <a:ext uri="{FF2B5EF4-FFF2-40B4-BE49-F238E27FC236}">
                <a16:creationId xmlns:a16="http://schemas.microsoft.com/office/drawing/2014/main" id="{BEC343FE-8314-8BDB-5A85-E0928A8173E0}"/>
              </a:ext>
            </a:extLst>
          </p:cNvPr>
          <p:cNvPicPr>
            <a:picLocks noChangeAspect="1"/>
          </p:cNvPicPr>
          <p:nvPr/>
        </p:nvPicPr>
        <p:blipFill>
          <a:blip r:embed="rId4"/>
          <a:stretch>
            <a:fillRect/>
          </a:stretch>
        </p:blipFill>
        <p:spPr>
          <a:xfrm>
            <a:off x="10674012" y="139908"/>
            <a:ext cx="1362075" cy="457200"/>
          </a:xfrm>
          <a:prstGeom prst="rect">
            <a:avLst/>
          </a:prstGeom>
        </p:spPr>
      </p:pic>
      <p:sp>
        <p:nvSpPr>
          <p:cNvPr id="4" name="Title 3">
            <a:extLst>
              <a:ext uri="{FF2B5EF4-FFF2-40B4-BE49-F238E27FC236}">
                <a16:creationId xmlns:a16="http://schemas.microsoft.com/office/drawing/2014/main" id="{F6B8F8DB-192F-3028-80BF-66FC93F11222}"/>
              </a:ext>
            </a:extLst>
          </p:cNvPr>
          <p:cNvSpPr>
            <a:spLocks noGrp="1"/>
          </p:cNvSpPr>
          <p:nvPr>
            <p:ph type="title"/>
          </p:nvPr>
        </p:nvSpPr>
        <p:spPr>
          <a:xfrm>
            <a:off x="801029" y="-71631"/>
            <a:ext cx="10515600" cy="1325563"/>
          </a:xfrm>
        </p:spPr>
        <p:txBody>
          <a:bodyPr/>
          <a:lstStyle/>
          <a:p>
            <a:pPr algn="ctr"/>
            <a:endParaRPr lang="en-GB">
              <a:solidFill>
                <a:schemeClr val="bg1"/>
              </a:solidFill>
              <a:latin typeface="Bebas Neue"/>
              <a:ea typeface="Tahoma"/>
              <a:cs typeface="Aharoni"/>
            </a:endParaRPr>
          </a:p>
        </p:txBody>
      </p:sp>
      <p:sp>
        <p:nvSpPr>
          <p:cNvPr id="3" name="TextBox 2">
            <a:extLst>
              <a:ext uri="{FF2B5EF4-FFF2-40B4-BE49-F238E27FC236}">
                <a16:creationId xmlns:a16="http://schemas.microsoft.com/office/drawing/2014/main" id="{55EC51CB-5244-E75D-2756-EFDA71E766CA}"/>
              </a:ext>
            </a:extLst>
          </p:cNvPr>
          <p:cNvSpPr txBox="1"/>
          <p:nvPr/>
        </p:nvSpPr>
        <p:spPr>
          <a:xfrm>
            <a:off x="1068308" y="1687356"/>
            <a:ext cx="9066292" cy="5632311"/>
          </a:xfrm>
          <a:prstGeom prst="rect">
            <a:avLst/>
          </a:prstGeom>
          <a:noFill/>
        </p:spPr>
        <p:txBody>
          <a:bodyPr wrap="square" lIns="91440" tIns="45720" rIns="91440" bIns="45720" rtlCol="0" anchor="t">
            <a:spAutoFit/>
          </a:bodyPr>
          <a:lstStyle/>
          <a:p>
            <a:pPr marL="342900" indent="-342900">
              <a:lnSpc>
                <a:spcPct val="150000"/>
              </a:lnSpc>
              <a:buFont typeface="+mj-lt"/>
              <a:buAutoNum type="arabicPeriod"/>
            </a:pPr>
            <a:r>
              <a:rPr lang="en-GB" sz="2400" dirty="0">
                <a:solidFill>
                  <a:schemeClr val="bg1"/>
                </a:solidFill>
                <a:latin typeface="Lato"/>
                <a:ea typeface="Lato"/>
                <a:cs typeface="Lato"/>
              </a:rPr>
              <a:t> Fill out all the fixture details</a:t>
            </a:r>
          </a:p>
          <a:p>
            <a:pPr marL="342900" indent="-342900">
              <a:lnSpc>
                <a:spcPct val="150000"/>
              </a:lnSpc>
              <a:buFont typeface="+mj-lt"/>
              <a:buAutoNum type="arabicPeriod"/>
            </a:pPr>
            <a:r>
              <a:rPr lang="en-GB" sz="2400" dirty="0">
                <a:solidFill>
                  <a:schemeClr val="bg1"/>
                </a:solidFill>
                <a:latin typeface="Lato"/>
                <a:ea typeface="Lato"/>
                <a:cs typeface="Lato"/>
              </a:rPr>
              <a:t>State the specifics rules/regs broken and explain briefly</a:t>
            </a:r>
          </a:p>
          <a:p>
            <a:pPr marL="342900" indent="-342900">
              <a:lnSpc>
                <a:spcPct val="150000"/>
              </a:lnSpc>
              <a:buFont typeface="+mj-lt"/>
              <a:buAutoNum type="arabicPeriod"/>
            </a:pPr>
            <a:r>
              <a:rPr lang="en-GB" sz="2400" dirty="0">
                <a:solidFill>
                  <a:schemeClr val="bg1"/>
                </a:solidFill>
                <a:latin typeface="Lato"/>
                <a:ea typeface="Lato"/>
                <a:cs typeface="Lato"/>
              </a:rPr>
              <a:t>Each captain must initial next to each reg</a:t>
            </a:r>
            <a:endParaRPr lang="en-GB" sz="2400">
              <a:solidFill>
                <a:schemeClr val="bg1"/>
              </a:solidFill>
              <a:latin typeface="Lato"/>
              <a:ea typeface="Lato"/>
              <a:cs typeface="Lato"/>
            </a:endParaRPr>
          </a:p>
          <a:p>
            <a:pPr marL="342900" indent="-342900">
              <a:lnSpc>
                <a:spcPct val="150000"/>
              </a:lnSpc>
              <a:buFont typeface="+mj-lt"/>
              <a:buAutoNum type="arabicPeriod"/>
            </a:pPr>
            <a:r>
              <a:rPr lang="en-GB" sz="2400" dirty="0">
                <a:solidFill>
                  <a:schemeClr val="bg1"/>
                </a:solidFill>
                <a:latin typeface="Lato"/>
                <a:ea typeface="Lato"/>
                <a:cs typeface="Lato"/>
              </a:rPr>
              <a:t>Oppositions have the opportunity to write a statement to explain</a:t>
            </a:r>
          </a:p>
          <a:p>
            <a:pPr marL="342900" indent="-342900">
              <a:lnSpc>
                <a:spcPct val="150000"/>
              </a:lnSpc>
              <a:buFont typeface="+mj-lt"/>
              <a:buAutoNum type="arabicPeriod"/>
            </a:pPr>
            <a:r>
              <a:rPr lang="en-GB" sz="2400" dirty="0">
                <a:solidFill>
                  <a:schemeClr val="bg1"/>
                </a:solidFill>
                <a:latin typeface="Lato"/>
                <a:ea typeface="Lato"/>
                <a:cs typeface="Lato"/>
              </a:rPr>
              <a:t>Both captains must sign and include the time of signature</a:t>
            </a:r>
          </a:p>
          <a:p>
            <a:pPr>
              <a:lnSpc>
                <a:spcPct val="150000"/>
              </a:lnSpc>
            </a:pPr>
            <a:r>
              <a:rPr lang="en-US" sz="2400" dirty="0">
                <a:solidFill>
                  <a:srgbClr val="FFFF00"/>
                </a:solidFill>
                <a:latin typeface="Lato"/>
                <a:ea typeface="Lato"/>
                <a:cs typeface="Lato"/>
              </a:rPr>
              <a:t>Neither captain can refuse to sign this form. </a:t>
            </a:r>
          </a:p>
          <a:p>
            <a:pPr>
              <a:lnSpc>
                <a:spcPct val="150000"/>
              </a:lnSpc>
            </a:pPr>
            <a:r>
              <a:rPr lang="en-US" b="1" i="1" dirty="0">
                <a:solidFill>
                  <a:schemeClr val="bg1"/>
                </a:solidFill>
                <a:latin typeface="Lato"/>
                <a:ea typeface="Lato"/>
                <a:cs typeface="Lato"/>
              </a:rPr>
              <a:t>REG 12.3.2.1 </a:t>
            </a:r>
            <a:r>
              <a:rPr lang="en-US" i="1" dirty="0">
                <a:solidFill>
                  <a:schemeClr val="bg1"/>
                </a:solidFill>
                <a:latin typeface="Lato"/>
                <a:ea typeface="Lato"/>
                <a:cs typeface="Lato"/>
              </a:rPr>
              <a:t>Refusal to sign may result in a charge of misconduct being raised against the institution/Playing Entity and appropriate disciplinary action taken in accordance with REG </a:t>
            </a:r>
            <a:endParaRPr lang="en-GB" i="1">
              <a:solidFill>
                <a:schemeClr val="bg1"/>
              </a:solidFill>
              <a:latin typeface="Lato"/>
              <a:ea typeface="Lato"/>
              <a:cs typeface="Lato"/>
            </a:endParaRPr>
          </a:p>
          <a:p>
            <a:pPr marL="342900" indent="-342900">
              <a:lnSpc>
                <a:spcPct val="150000"/>
              </a:lnSpc>
              <a:buFont typeface="+mj-lt"/>
              <a:buAutoNum type="arabicPeriod"/>
            </a:pPr>
            <a:endParaRPr lang="en-GB" sz="2400" dirty="0">
              <a:solidFill>
                <a:schemeClr val="bg1"/>
              </a:solidFill>
              <a:latin typeface="Lato"/>
              <a:ea typeface="Lato"/>
              <a:cs typeface="Lato"/>
            </a:endParaRPr>
          </a:p>
          <a:p>
            <a:endParaRPr lang="en-GB" dirty="0">
              <a:latin typeface="Lato"/>
              <a:ea typeface="Lato"/>
              <a:cs typeface="Lato"/>
            </a:endParaRPr>
          </a:p>
        </p:txBody>
      </p:sp>
      <p:sp>
        <p:nvSpPr>
          <p:cNvPr id="9" name="Title 1">
            <a:extLst>
              <a:ext uri="{FF2B5EF4-FFF2-40B4-BE49-F238E27FC236}">
                <a16:creationId xmlns:a16="http://schemas.microsoft.com/office/drawing/2014/main" id="{CE480968-6E8F-A61E-6801-5883C78CDA77}"/>
              </a:ext>
            </a:extLst>
          </p:cNvPr>
          <p:cNvSpPr txBox="1">
            <a:spLocks/>
          </p:cNvSpPr>
          <p:nvPr/>
        </p:nvSpPr>
        <p:spPr>
          <a:xfrm>
            <a:off x="340260" y="322313"/>
            <a:ext cx="3951084" cy="16513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6600" dirty="0">
                <a:solidFill>
                  <a:schemeClr val="bg1"/>
                </a:solidFill>
                <a:latin typeface="Bebas Neue"/>
                <a:cs typeface="Aharoni"/>
              </a:rPr>
              <a:t>ANSWER</a:t>
            </a:r>
          </a:p>
        </p:txBody>
      </p:sp>
    </p:spTree>
    <p:extLst>
      <p:ext uri="{BB962C8B-B14F-4D97-AF65-F5344CB8AC3E}">
        <p14:creationId xmlns:p14="http://schemas.microsoft.com/office/powerpoint/2010/main" val="34313896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red background with a curved edge">
            <a:extLst>
              <a:ext uri="{FF2B5EF4-FFF2-40B4-BE49-F238E27FC236}">
                <a16:creationId xmlns:a16="http://schemas.microsoft.com/office/drawing/2014/main" id="{3CD9830A-22A3-541E-64AB-7D3C91EF80FE}"/>
              </a:ext>
            </a:extLst>
          </p:cNvPr>
          <p:cNvPicPr>
            <a:picLocks noGrp="1" noChangeAspect="1"/>
          </p:cNvPicPr>
          <p:nvPr>
            <p:ph idx="1"/>
          </p:nvPr>
        </p:nvPicPr>
        <p:blipFill>
          <a:blip r:embed="rId2"/>
          <a:stretch>
            <a:fillRect/>
          </a:stretch>
        </p:blipFill>
        <p:spPr>
          <a:xfrm>
            <a:off x="-22130" y="1822"/>
            <a:ext cx="12180501" cy="6862189"/>
          </a:xfrm>
        </p:spPr>
      </p:pic>
      <p:pic>
        <p:nvPicPr>
          <p:cNvPr id="5" name="Picture 4" descr="A black shield with white text&#10;&#10;Description automatically generated">
            <a:extLst>
              <a:ext uri="{FF2B5EF4-FFF2-40B4-BE49-F238E27FC236}">
                <a16:creationId xmlns:a16="http://schemas.microsoft.com/office/drawing/2014/main" id="{06E19077-5D11-69C2-398D-0F779439D1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72" y="141799"/>
            <a:ext cx="1491192" cy="1491192"/>
          </a:xfrm>
          <a:prstGeom prst="rect">
            <a:avLst/>
          </a:prstGeom>
        </p:spPr>
      </p:pic>
      <p:pic>
        <p:nvPicPr>
          <p:cNvPr id="7" name="Picture 6">
            <a:extLst>
              <a:ext uri="{FF2B5EF4-FFF2-40B4-BE49-F238E27FC236}">
                <a16:creationId xmlns:a16="http://schemas.microsoft.com/office/drawing/2014/main" id="{BEC343FE-8314-8BDB-5A85-E0928A8173E0}"/>
              </a:ext>
            </a:extLst>
          </p:cNvPr>
          <p:cNvPicPr>
            <a:picLocks noChangeAspect="1"/>
          </p:cNvPicPr>
          <p:nvPr/>
        </p:nvPicPr>
        <p:blipFill>
          <a:blip r:embed="rId4"/>
          <a:stretch>
            <a:fillRect/>
          </a:stretch>
        </p:blipFill>
        <p:spPr>
          <a:xfrm>
            <a:off x="10674012" y="139908"/>
            <a:ext cx="1362075" cy="457200"/>
          </a:xfrm>
          <a:prstGeom prst="rect">
            <a:avLst/>
          </a:prstGeom>
        </p:spPr>
      </p:pic>
      <p:sp>
        <p:nvSpPr>
          <p:cNvPr id="3" name="Title 1">
            <a:extLst>
              <a:ext uri="{FF2B5EF4-FFF2-40B4-BE49-F238E27FC236}">
                <a16:creationId xmlns:a16="http://schemas.microsoft.com/office/drawing/2014/main" id="{DF3675AD-2408-2AE2-2515-349AACF39DC5}"/>
              </a:ext>
            </a:extLst>
          </p:cNvPr>
          <p:cNvSpPr txBox="1">
            <a:spLocks/>
          </p:cNvSpPr>
          <p:nvPr/>
        </p:nvSpPr>
        <p:spPr>
          <a:xfrm>
            <a:off x="349313" y="602969"/>
            <a:ext cx="4684414" cy="10266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6600" dirty="0">
                <a:solidFill>
                  <a:schemeClr val="bg1"/>
                </a:solidFill>
                <a:latin typeface="Bebas Neue"/>
                <a:cs typeface="Aharoni"/>
              </a:rPr>
              <a:t>QUESTION</a:t>
            </a:r>
          </a:p>
        </p:txBody>
      </p:sp>
      <p:sp>
        <p:nvSpPr>
          <p:cNvPr id="9" name="TextBox 8">
            <a:extLst>
              <a:ext uri="{FF2B5EF4-FFF2-40B4-BE49-F238E27FC236}">
                <a16:creationId xmlns:a16="http://schemas.microsoft.com/office/drawing/2014/main" id="{177B57A1-9E85-F03B-99AE-FAFBAB4D09D9}"/>
              </a:ext>
            </a:extLst>
          </p:cNvPr>
          <p:cNvSpPr txBox="1"/>
          <p:nvPr/>
        </p:nvSpPr>
        <p:spPr>
          <a:xfrm>
            <a:off x="1955548" y="2362954"/>
            <a:ext cx="7957996" cy="2585323"/>
          </a:xfrm>
          <a:prstGeom prst="rect">
            <a:avLst/>
          </a:prstGeom>
          <a:noFill/>
        </p:spPr>
        <p:txBody>
          <a:bodyPr wrap="square" lIns="91440" tIns="45720" rIns="91440" bIns="45720" rtlCol="0" anchor="t">
            <a:spAutoFit/>
          </a:bodyPr>
          <a:lstStyle/>
          <a:p>
            <a:pPr algn="ctr"/>
            <a:r>
              <a:rPr lang="en-GB" sz="3600" i="1" dirty="0">
                <a:solidFill>
                  <a:schemeClr val="bg1"/>
                </a:solidFill>
                <a:latin typeface="Lato"/>
                <a:ea typeface="Lato"/>
                <a:cs typeface="Lato"/>
              </a:rPr>
              <a:t>“I know the opposition has breached a regulation, but I do not complete the Playing Under Protest form. Can I appeal after the match?”</a:t>
            </a:r>
          </a:p>
          <a:p>
            <a:endParaRPr lang="en-GB" dirty="0">
              <a:latin typeface="Lato"/>
              <a:ea typeface="Lato"/>
              <a:cs typeface="Lato"/>
            </a:endParaRPr>
          </a:p>
        </p:txBody>
      </p:sp>
    </p:spTree>
    <p:extLst>
      <p:ext uri="{BB962C8B-B14F-4D97-AF65-F5344CB8AC3E}">
        <p14:creationId xmlns:p14="http://schemas.microsoft.com/office/powerpoint/2010/main" val="21087166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red background with a curved edge">
            <a:extLst>
              <a:ext uri="{FF2B5EF4-FFF2-40B4-BE49-F238E27FC236}">
                <a16:creationId xmlns:a16="http://schemas.microsoft.com/office/drawing/2014/main" id="{3CD9830A-22A3-541E-64AB-7D3C91EF80FE}"/>
              </a:ext>
            </a:extLst>
          </p:cNvPr>
          <p:cNvPicPr>
            <a:picLocks noGrp="1" noChangeAspect="1"/>
          </p:cNvPicPr>
          <p:nvPr>
            <p:ph idx="1"/>
          </p:nvPr>
        </p:nvPicPr>
        <p:blipFill>
          <a:blip r:embed="rId2"/>
          <a:stretch>
            <a:fillRect/>
          </a:stretch>
        </p:blipFill>
        <p:spPr>
          <a:xfrm>
            <a:off x="-22130" y="1822"/>
            <a:ext cx="12180501" cy="6862189"/>
          </a:xfrm>
        </p:spPr>
      </p:pic>
      <p:pic>
        <p:nvPicPr>
          <p:cNvPr id="5" name="Picture 4" descr="A black shield with white text&#10;&#10;Description automatically generated">
            <a:extLst>
              <a:ext uri="{FF2B5EF4-FFF2-40B4-BE49-F238E27FC236}">
                <a16:creationId xmlns:a16="http://schemas.microsoft.com/office/drawing/2014/main" id="{06E19077-5D11-69C2-398D-0F779439D1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72" y="141799"/>
            <a:ext cx="1491192" cy="1491192"/>
          </a:xfrm>
          <a:prstGeom prst="rect">
            <a:avLst/>
          </a:prstGeom>
        </p:spPr>
      </p:pic>
      <p:pic>
        <p:nvPicPr>
          <p:cNvPr id="7" name="Picture 6">
            <a:extLst>
              <a:ext uri="{FF2B5EF4-FFF2-40B4-BE49-F238E27FC236}">
                <a16:creationId xmlns:a16="http://schemas.microsoft.com/office/drawing/2014/main" id="{BEC343FE-8314-8BDB-5A85-E0928A8173E0}"/>
              </a:ext>
            </a:extLst>
          </p:cNvPr>
          <p:cNvPicPr>
            <a:picLocks noChangeAspect="1"/>
          </p:cNvPicPr>
          <p:nvPr/>
        </p:nvPicPr>
        <p:blipFill>
          <a:blip r:embed="rId4"/>
          <a:stretch>
            <a:fillRect/>
          </a:stretch>
        </p:blipFill>
        <p:spPr>
          <a:xfrm>
            <a:off x="10674012" y="139908"/>
            <a:ext cx="1362075" cy="457200"/>
          </a:xfrm>
          <a:prstGeom prst="rect">
            <a:avLst/>
          </a:prstGeom>
        </p:spPr>
      </p:pic>
      <p:sp>
        <p:nvSpPr>
          <p:cNvPr id="3" name="Title 1">
            <a:extLst>
              <a:ext uri="{FF2B5EF4-FFF2-40B4-BE49-F238E27FC236}">
                <a16:creationId xmlns:a16="http://schemas.microsoft.com/office/drawing/2014/main" id="{0A0E4560-7198-821D-08AD-FC1A305BC729}"/>
              </a:ext>
            </a:extLst>
          </p:cNvPr>
          <p:cNvSpPr txBox="1">
            <a:spLocks/>
          </p:cNvSpPr>
          <p:nvPr/>
        </p:nvSpPr>
        <p:spPr>
          <a:xfrm>
            <a:off x="340260" y="322313"/>
            <a:ext cx="3951084" cy="16513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6600" dirty="0">
                <a:solidFill>
                  <a:schemeClr val="bg1"/>
                </a:solidFill>
                <a:latin typeface="Bebas Neue"/>
                <a:cs typeface="Aharoni"/>
              </a:rPr>
              <a:t>ANSWER</a:t>
            </a:r>
            <a:endParaRPr lang="en-US">
              <a:solidFill>
                <a:schemeClr val="bg1"/>
              </a:solidFill>
              <a:latin typeface="Bebas Neue"/>
            </a:endParaRPr>
          </a:p>
        </p:txBody>
      </p:sp>
      <p:sp>
        <p:nvSpPr>
          <p:cNvPr id="9" name="TextBox 8">
            <a:extLst>
              <a:ext uri="{FF2B5EF4-FFF2-40B4-BE49-F238E27FC236}">
                <a16:creationId xmlns:a16="http://schemas.microsoft.com/office/drawing/2014/main" id="{5DE6C996-BEF5-9932-323A-E3637ABE923E}"/>
              </a:ext>
            </a:extLst>
          </p:cNvPr>
          <p:cNvSpPr txBox="1"/>
          <p:nvPr/>
        </p:nvSpPr>
        <p:spPr>
          <a:xfrm>
            <a:off x="1167897" y="1655883"/>
            <a:ext cx="9705315" cy="5293757"/>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GB" sz="3200" b="1" dirty="0">
                <a:solidFill>
                  <a:schemeClr val="bg1"/>
                </a:solidFill>
                <a:latin typeface="Lato"/>
                <a:ea typeface="Lato"/>
                <a:cs typeface="Lato"/>
              </a:rPr>
              <a:t>NO</a:t>
            </a:r>
            <a:r>
              <a:rPr lang="en-GB" sz="2400" b="1" dirty="0">
                <a:solidFill>
                  <a:schemeClr val="bg1"/>
                </a:solidFill>
                <a:latin typeface="Lato"/>
                <a:ea typeface="Lato"/>
                <a:cs typeface="Lato"/>
              </a:rPr>
              <a:t>. </a:t>
            </a:r>
            <a:r>
              <a:rPr lang="en-GB" sz="2400" dirty="0">
                <a:solidFill>
                  <a:schemeClr val="bg1"/>
                </a:solidFill>
                <a:latin typeface="Lato"/>
                <a:ea typeface="Lato"/>
                <a:cs typeface="Lato"/>
              </a:rPr>
              <a:t>The form must be completed as soon as the grievance is noted.</a:t>
            </a:r>
          </a:p>
          <a:p>
            <a:pPr marL="285750" indent="-285750">
              <a:buFont typeface="Arial" panose="020B0604020202020204" pitchFamily="34" charset="0"/>
              <a:buChar char="•"/>
            </a:pPr>
            <a:endParaRPr lang="en-GB" sz="2400" dirty="0">
              <a:solidFill>
                <a:schemeClr val="bg1"/>
              </a:solidFill>
              <a:latin typeface="Lato"/>
              <a:ea typeface="Lato"/>
              <a:cs typeface="Lato"/>
            </a:endParaRPr>
          </a:p>
          <a:p>
            <a:pPr marL="285750" indent="-285750">
              <a:buFont typeface="Arial" panose="020B0604020202020204" pitchFamily="34" charset="0"/>
              <a:buChar char="•"/>
            </a:pPr>
            <a:r>
              <a:rPr lang="en-GB" sz="2400" dirty="0">
                <a:solidFill>
                  <a:schemeClr val="bg1"/>
                </a:solidFill>
                <a:latin typeface="Lato"/>
                <a:ea typeface="Lato"/>
                <a:cs typeface="Lato"/>
              </a:rPr>
              <a:t>As such, if you arrive at the facility and it is not fit for purpose/in line with BUCS regulations, </a:t>
            </a:r>
            <a:r>
              <a:rPr lang="en-GB" sz="2400" b="1" dirty="0">
                <a:solidFill>
                  <a:srgbClr val="FFFF00"/>
                </a:solidFill>
                <a:latin typeface="Lato"/>
                <a:ea typeface="Lato"/>
                <a:cs typeface="Lato"/>
              </a:rPr>
              <a:t>fill in the form straight away and ensure that it is signed with the opposition.</a:t>
            </a:r>
            <a:endParaRPr lang="en-GB" sz="2400">
              <a:solidFill>
                <a:srgbClr val="FFFF00"/>
              </a:solidFill>
              <a:latin typeface="Lato"/>
              <a:ea typeface="Lato"/>
              <a:cs typeface="Lato"/>
            </a:endParaRPr>
          </a:p>
          <a:p>
            <a:pPr marL="285750" indent="-285750">
              <a:buFont typeface="Arial" panose="020B0604020202020204" pitchFamily="34" charset="0"/>
              <a:buChar char="•"/>
            </a:pPr>
            <a:endParaRPr lang="en-GB" sz="2400" dirty="0">
              <a:solidFill>
                <a:schemeClr val="bg1"/>
              </a:solidFill>
              <a:latin typeface="Lato"/>
              <a:ea typeface="Lato"/>
              <a:cs typeface="Lato"/>
            </a:endParaRPr>
          </a:p>
          <a:p>
            <a:pPr marL="285750" indent="-285750">
              <a:buFont typeface="Arial" panose="020B0604020202020204" pitchFamily="34" charset="0"/>
              <a:buChar char="•"/>
            </a:pPr>
            <a:r>
              <a:rPr lang="en-GB" sz="2400" dirty="0">
                <a:solidFill>
                  <a:schemeClr val="bg1"/>
                </a:solidFill>
                <a:latin typeface="Lato"/>
                <a:ea typeface="Lato"/>
                <a:cs typeface="Lato"/>
              </a:rPr>
              <a:t>If you fail to do so, in knowledge of the breach, then you are deemed to have accepted the conditions of play and therefore cannot play under protest nor lodge an appeal.</a:t>
            </a:r>
          </a:p>
          <a:p>
            <a:pPr marL="285750" indent="-285750">
              <a:buFont typeface="Arial" panose="020B0604020202020204" pitchFamily="34" charset="0"/>
              <a:buChar char="•"/>
            </a:pPr>
            <a:endParaRPr lang="en-GB" sz="2400" dirty="0">
              <a:solidFill>
                <a:schemeClr val="bg1"/>
              </a:solidFill>
              <a:latin typeface="Lato"/>
              <a:ea typeface="Lato"/>
              <a:cs typeface="Lato"/>
            </a:endParaRPr>
          </a:p>
          <a:p>
            <a:pPr marL="285750" indent="-285750">
              <a:buFont typeface="Arial" panose="020B0604020202020204" pitchFamily="34" charset="0"/>
              <a:buChar char="•"/>
            </a:pPr>
            <a:r>
              <a:rPr lang="en-GB" sz="2400" dirty="0">
                <a:solidFill>
                  <a:schemeClr val="bg1"/>
                </a:solidFill>
                <a:latin typeface="Lato"/>
                <a:ea typeface="Lato"/>
                <a:cs typeface="Lato"/>
              </a:rPr>
              <a:t>This includes if you are made aware of the breach prior to travelling to the fixture but decide to play regardless.</a:t>
            </a:r>
          </a:p>
          <a:p>
            <a:endParaRPr lang="en-GB" dirty="0">
              <a:latin typeface="Lato"/>
              <a:ea typeface="Lato"/>
              <a:cs typeface="Lato"/>
            </a:endParaRPr>
          </a:p>
        </p:txBody>
      </p:sp>
    </p:spTree>
    <p:extLst>
      <p:ext uri="{BB962C8B-B14F-4D97-AF65-F5344CB8AC3E}">
        <p14:creationId xmlns:p14="http://schemas.microsoft.com/office/powerpoint/2010/main" val="38696668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red background with a curved edge">
            <a:extLst>
              <a:ext uri="{FF2B5EF4-FFF2-40B4-BE49-F238E27FC236}">
                <a16:creationId xmlns:a16="http://schemas.microsoft.com/office/drawing/2014/main" id="{3CD9830A-22A3-541E-64AB-7D3C91EF80FE}"/>
              </a:ext>
            </a:extLst>
          </p:cNvPr>
          <p:cNvPicPr>
            <a:picLocks noGrp="1" noChangeAspect="1"/>
          </p:cNvPicPr>
          <p:nvPr>
            <p:ph idx="1"/>
          </p:nvPr>
        </p:nvPicPr>
        <p:blipFill>
          <a:blip r:embed="rId2"/>
          <a:stretch>
            <a:fillRect/>
          </a:stretch>
        </p:blipFill>
        <p:spPr>
          <a:xfrm>
            <a:off x="-22130" y="1822"/>
            <a:ext cx="12180501" cy="6862189"/>
          </a:xfrm>
        </p:spPr>
      </p:pic>
      <p:pic>
        <p:nvPicPr>
          <p:cNvPr id="5" name="Picture 4" descr="A black shield with white text&#10;&#10;Description automatically generated">
            <a:extLst>
              <a:ext uri="{FF2B5EF4-FFF2-40B4-BE49-F238E27FC236}">
                <a16:creationId xmlns:a16="http://schemas.microsoft.com/office/drawing/2014/main" id="{06E19077-5D11-69C2-398D-0F779439D1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72" y="141799"/>
            <a:ext cx="1491192" cy="1491192"/>
          </a:xfrm>
          <a:prstGeom prst="rect">
            <a:avLst/>
          </a:prstGeom>
        </p:spPr>
      </p:pic>
      <p:pic>
        <p:nvPicPr>
          <p:cNvPr id="7" name="Picture 6">
            <a:extLst>
              <a:ext uri="{FF2B5EF4-FFF2-40B4-BE49-F238E27FC236}">
                <a16:creationId xmlns:a16="http://schemas.microsoft.com/office/drawing/2014/main" id="{BEC343FE-8314-8BDB-5A85-E0928A8173E0}"/>
              </a:ext>
            </a:extLst>
          </p:cNvPr>
          <p:cNvPicPr>
            <a:picLocks noChangeAspect="1"/>
          </p:cNvPicPr>
          <p:nvPr/>
        </p:nvPicPr>
        <p:blipFill>
          <a:blip r:embed="rId4"/>
          <a:stretch>
            <a:fillRect/>
          </a:stretch>
        </p:blipFill>
        <p:spPr>
          <a:xfrm>
            <a:off x="10674012" y="139908"/>
            <a:ext cx="1362075" cy="457200"/>
          </a:xfrm>
          <a:prstGeom prst="rect">
            <a:avLst/>
          </a:prstGeom>
        </p:spPr>
      </p:pic>
      <p:sp>
        <p:nvSpPr>
          <p:cNvPr id="4" name="Title 3">
            <a:extLst>
              <a:ext uri="{FF2B5EF4-FFF2-40B4-BE49-F238E27FC236}">
                <a16:creationId xmlns:a16="http://schemas.microsoft.com/office/drawing/2014/main" id="{F6B8F8DB-192F-3028-80BF-66FC93F11222}"/>
              </a:ext>
            </a:extLst>
          </p:cNvPr>
          <p:cNvSpPr>
            <a:spLocks noGrp="1"/>
          </p:cNvSpPr>
          <p:nvPr>
            <p:ph type="title"/>
          </p:nvPr>
        </p:nvSpPr>
        <p:spPr>
          <a:xfrm>
            <a:off x="801029" y="-71631"/>
            <a:ext cx="10515600" cy="1325563"/>
          </a:xfrm>
        </p:spPr>
        <p:txBody>
          <a:bodyPr/>
          <a:lstStyle/>
          <a:p>
            <a:pPr algn="ctr"/>
            <a:r>
              <a:rPr lang="en-GB" dirty="0">
                <a:solidFill>
                  <a:schemeClr val="bg1"/>
                </a:solidFill>
                <a:latin typeface="Bebas Neue"/>
                <a:ea typeface="Tahoma"/>
                <a:cs typeface="Calibri Light"/>
              </a:rPr>
              <a:t>Making an appeal </a:t>
            </a:r>
            <a:endParaRPr lang="en-GB" dirty="0">
              <a:solidFill>
                <a:schemeClr val="bg1"/>
              </a:solidFill>
              <a:latin typeface="Bebas Neue"/>
              <a:ea typeface="Tahoma"/>
              <a:cs typeface="Aharoni"/>
            </a:endParaRPr>
          </a:p>
        </p:txBody>
      </p:sp>
      <p:sp>
        <p:nvSpPr>
          <p:cNvPr id="3" name="Content Placeholder 2">
            <a:extLst>
              <a:ext uri="{FF2B5EF4-FFF2-40B4-BE49-F238E27FC236}">
                <a16:creationId xmlns:a16="http://schemas.microsoft.com/office/drawing/2014/main" id="{CA1A48C3-5984-11DA-922F-BE57CC7A942E}"/>
              </a:ext>
            </a:extLst>
          </p:cNvPr>
          <p:cNvSpPr txBox="1">
            <a:spLocks/>
          </p:cNvSpPr>
          <p:nvPr/>
        </p:nvSpPr>
        <p:spPr>
          <a:xfrm>
            <a:off x="838200" y="1379818"/>
            <a:ext cx="10515600" cy="522219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GB" sz="1600" dirty="0">
                <a:solidFill>
                  <a:schemeClr val="bg1"/>
                </a:solidFill>
                <a:latin typeface="Lato"/>
                <a:ea typeface="Lato"/>
                <a:cs typeface="Lato"/>
              </a:rPr>
              <a:t>If the opposition have broken rules AND a playing under protest form has been completed correctly we will put in an appeal with BUCS to claim the walkover. </a:t>
            </a:r>
          </a:p>
          <a:p>
            <a:pPr marL="285750" indent="-285750"/>
            <a:r>
              <a:rPr lang="en-GB" sz="1600" b="1" dirty="0">
                <a:solidFill>
                  <a:schemeClr val="bg1"/>
                </a:solidFill>
                <a:latin typeface="Lato"/>
                <a:ea typeface="Lato"/>
                <a:cs typeface="Lato"/>
              </a:rPr>
              <a:t>In order to lodge an appeal, captains must return the Playing Under Protest form to Blades/ SU Reception by:</a:t>
            </a:r>
          </a:p>
          <a:p>
            <a:pPr algn="ctr"/>
            <a:r>
              <a:rPr lang="en-GB" sz="1600" b="1" dirty="0">
                <a:solidFill>
                  <a:schemeClr val="bg1"/>
                </a:solidFill>
                <a:latin typeface="Lato"/>
                <a:ea typeface="Lato"/>
                <a:cs typeface="Lato"/>
              </a:rPr>
              <a:t>11am on Thursday (Wednesday fixtures)</a:t>
            </a:r>
          </a:p>
          <a:p>
            <a:pPr algn="ctr"/>
            <a:r>
              <a:rPr lang="en-GB" sz="1600" b="1" dirty="0">
                <a:solidFill>
                  <a:schemeClr val="bg1"/>
                </a:solidFill>
                <a:latin typeface="Lato"/>
                <a:ea typeface="Lato"/>
                <a:cs typeface="Lato"/>
              </a:rPr>
              <a:t>11am on Monday  (Weekend fixtures)</a:t>
            </a:r>
          </a:p>
          <a:p>
            <a:r>
              <a:rPr lang="en-GB" sz="1600" dirty="0">
                <a:solidFill>
                  <a:schemeClr val="bg1"/>
                </a:solidFill>
                <a:latin typeface="Lato"/>
                <a:ea typeface="Calibri" panose="020F0502020204030204" pitchFamily="34" charset="0"/>
                <a:cs typeface="Lato"/>
              </a:rPr>
              <a:t>The playing under protest form itself does not allow you to dispute a fixture result, completing this form just gives you the right to submit an appeal. The appeal must include the specific regulation(s) that are being disputed on the form. </a:t>
            </a:r>
          </a:p>
          <a:p>
            <a:r>
              <a:rPr lang="en-GB" sz="1600" dirty="0">
                <a:solidFill>
                  <a:schemeClr val="bg1"/>
                </a:solidFill>
                <a:latin typeface="Lato"/>
                <a:ea typeface="Calibri" panose="020F0502020204030204" pitchFamily="34" charset="0"/>
                <a:cs typeface="Lato"/>
              </a:rPr>
              <a:t>The Playing under protest form must be signed by both captains and should be completed as soon as a suspected breach of regulation has been identified. You can request an official to pause the match, if you identify an issue, whilst you complete the form. </a:t>
            </a:r>
          </a:p>
          <a:p>
            <a:endParaRPr lang="en-GB" sz="1600" dirty="0">
              <a:solidFill>
                <a:schemeClr val="bg1"/>
              </a:solidFill>
              <a:latin typeface="Lato"/>
              <a:ea typeface="Calibri" panose="020F0502020204030204" pitchFamily="34" charset="0"/>
              <a:cs typeface="Calibri"/>
            </a:endParaRPr>
          </a:p>
          <a:p>
            <a:r>
              <a:rPr lang="en-GB" sz="1600" dirty="0">
                <a:solidFill>
                  <a:schemeClr val="bg1"/>
                </a:solidFill>
                <a:latin typeface="Lato"/>
                <a:ea typeface="Calibri" panose="020F0502020204030204" pitchFamily="34" charset="0"/>
                <a:cs typeface="Lato"/>
              </a:rPr>
              <a:t>The Essex IA will review the appeal and decide whether to submit this officially to BUCS.  We have until 5pm the next working day after the match being disputed to submit an official appeal. </a:t>
            </a:r>
          </a:p>
          <a:p>
            <a:r>
              <a:rPr lang="en-GB" sz="1600" dirty="0">
                <a:solidFill>
                  <a:schemeClr val="bg1"/>
                </a:solidFill>
                <a:latin typeface="Lato"/>
                <a:ea typeface="Lato"/>
                <a:cs typeface="Lato"/>
              </a:rPr>
              <a:t>Failure to submit to us by these times, means nothing can be done. </a:t>
            </a:r>
          </a:p>
          <a:p>
            <a:r>
              <a:rPr lang="en-GB" sz="1600" dirty="0">
                <a:solidFill>
                  <a:schemeClr val="bg1"/>
                </a:solidFill>
                <a:latin typeface="Lato"/>
                <a:ea typeface="Lato"/>
                <a:cs typeface="Lato"/>
              </a:rPr>
              <a:t>Send the BUCS Admin team an email at </a:t>
            </a:r>
            <a:r>
              <a:rPr lang="en-GB" sz="1600" dirty="0">
                <a:solidFill>
                  <a:schemeClr val="bg1"/>
                </a:solidFill>
                <a:latin typeface="Lato"/>
                <a:ea typeface="Lato"/>
                <a:cs typeface="Lato"/>
                <a:hlinkClick r:id="rId5">
                  <a:extLst>
                    <a:ext uri="{A12FA001-AC4F-418D-AE19-62706E023703}">
                      <ahyp:hlinkClr xmlns:ahyp="http://schemas.microsoft.com/office/drawing/2018/hyperlinkcolor" val="tx"/>
                    </a:ext>
                  </a:extLst>
                </a:hlinkClick>
              </a:rPr>
              <a:t>bucs@essex.ac.uk</a:t>
            </a:r>
            <a:r>
              <a:rPr lang="en-GB" sz="1600" dirty="0">
                <a:solidFill>
                  <a:schemeClr val="bg1"/>
                </a:solidFill>
                <a:latin typeface="Lato"/>
                <a:ea typeface="Lato"/>
                <a:cs typeface="Lato"/>
              </a:rPr>
              <a:t>  and call the SU office straight away for advice. </a:t>
            </a:r>
          </a:p>
          <a:p>
            <a:pPr marL="0" indent="0">
              <a:buFont typeface="Arial" panose="020B0604020202020204" pitchFamily="34" charset="0"/>
              <a:buNone/>
            </a:pPr>
            <a:endParaRPr lang="en-US" sz="1100" dirty="0">
              <a:solidFill>
                <a:schemeClr val="bg1"/>
              </a:solidFill>
              <a:latin typeface="Lato"/>
              <a:ea typeface="Lato"/>
              <a:cs typeface="Lato"/>
            </a:endParaRPr>
          </a:p>
          <a:p>
            <a:pPr marL="0" indent="0" algn="just">
              <a:buFont typeface="Arial" panose="020B0604020202020204" pitchFamily="34" charset="0"/>
              <a:buNone/>
            </a:pPr>
            <a:endParaRPr lang="en-US" sz="1100" dirty="0">
              <a:solidFill>
                <a:schemeClr val="bg1"/>
              </a:solidFill>
              <a:latin typeface="Lato"/>
              <a:ea typeface="Lato"/>
              <a:cs typeface="Lato"/>
            </a:endParaRPr>
          </a:p>
          <a:p>
            <a:pPr marL="0" indent="0" algn="just">
              <a:buFont typeface="Arial" panose="020B0604020202020204" pitchFamily="34" charset="0"/>
              <a:buNone/>
            </a:pPr>
            <a:endParaRPr lang="en-US" sz="1100" dirty="0">
              <a:solidFill>
                <a:schemeClr val="bg1"/>
              </a:solidFill>
              <a:latin typeface="Lato"/>
              <a:ea typeface="Lato"/>
              <a:cs typeface="Lato"/>
            </a:endParaRPr>
          </a:p>
          <a:p>
            <a:pPr algn="just"/>
            <a:endParaRPr lang="en-US" sz="1100" dirty="0">
              <a:solidFill>
                <a:schemeClr val="bg1"/>
              </a:solidFill>
              <a:latin typeface="Lato"/>
              <a:ea typeface="Lato"/>
              <a:cs typeface="Lato"/>
            </a:endParaRPr>
          </a:p>
          <a:p>
            <a:pPr algn="just"/>
            <a:endParaRPr lang="en-GB" sz="1100" dirty="0">
              <a:solidFill>
                <a:schemeClr val="bg1"/>
              </a:solidFill>
              <a:latin typeface="Lato"/>
              <a:ea typeface="Lato"/>
              <a:cs typeface="Lato"/>
            </a:endParaRPr>
          </a:p>
          <a:p>
            <a:pPr marL="0" indent="0" algn="just">
              <a:buFont typeface="Arial" panose="020B0604020202020204" pitchFamily="34" charset="0"/>
              <a:buNone/>
            </a:pPr>
            <a:endParaRPr lang="en-GB" sz="1100" dirty="0">
              <a:solidFill>
                <a:schemeClr val="bg1"/>
              </a:solidFill>
              <a:latin typeface="Lato"/>
              <a:ea typeface="Lato"/>
              <a:cs typeface="Lato"/>
            </a:endParaRPr>
          </a:p>
          <a:p>
            <a:pPr marL="0" lvl="1" indent="0">
              <a:spcBef>
                <a:spcPts val="1000"/>
              </a:spcBef>
              <a:buFont typeface="Arial" panose="020B0604020202020204" pitchFamily="34" charset="0"/>
              <a:buNone/>
            </a:pPr>
            <a:endParaRPr lang="en-GB" sz="1100" dirty="0">
              <a:solidFill>
                <a:schemeClr val="bg1"/>
              </a:solidFill>
              <a:latin typeface="Lato"/>
              <a:ea typeface="Lato"/>
              <a:cs typeface="Lato"/>
            </a:endParaRPr>
          </a:p>
        </p:txBody>
      </p:sp>
    </p:spTree>
    <p:extLst>
      <p:ext uri="{BB962C8B-B14F-4D97-AF65-F5344CB8AC3E}">
        <p14:creationId xmlns:p14="http://schemas.microsoft.com/office/powerpoint/2010/main" val="17901264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red background with a curved edge">
            <a:extLst>
              <a:ext uri="{FF2B5EF4-FFF2-40B4-BE49-F238E27FC236}">
                <a16:creationId xmlns:a16="http://schemas.microsoft.com/office/drawing/2014/main" id="{3CD9830A-22A3-541E-64AB-7D3C91EF80FE}"/>
              </a:ext>
            </a:extLst>
          </p:cNvPr>
          <p:cNvPicPr>
            <a:picLocks noGrp="1" noChangeAspect="1"/>
          </p:cNvPicPr>
          <p:nvPr>
            <p:ph idx="1"/>
          </p:nvPr>
        </p:nvPicPr>
        <p:blipFill>
          <a:blip r:embed="rId2"/>
          <a:stretch>
            <a:fillRect/>
          </a:stretch>
        </p:blipFill>
        <p:spPr>
          <a:xfrm>
            <a:off x="28494" y="24568"/>
            <a:ext cx="12180501" cy="6862189"/>
          </a:xfrm>
        </p:spPr>
      </p:pic>
      <p:pic>
        <p:nvPicPr>
          <p:cNvPr id="5" name="Picture 4" descr="A black shield with white text&#10;&#10;Description automatically generated">
            <a:extLst>
              <a:ext uri="{FF2B5EF4-FFF2-40B4-BE49-F238E27FC236}">
                <a16:creationId xmlns:a16="http://schemas.microsoft.com/office/drawing/2014/main" id="{06E19077-5D11-69C2-398D-0F779439D1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72" y="141799"/>
            <a:ext cx="1491192" cy="1491192"/>
          </a:xfrm>
          <a:prstGeom prst="rect">
            <a:avLst/>
          </a:prstGeom>
        </p:spPr>
      </p:pic>
      <p:pic>
        <p:nvPicPr>
          <p:cNvPr id="7" name="Picture 6">
            <a:extLst>
              <a:ext uri="{FF2B5EF4-FFF2-40B4-BE49-F238E27FC236}">
                <a16:creationId xmlns:a16="http://schemas.microsoft.com/office/drawing/2014/main" id="{BEC343FE-8314-8BDB-5A85-E0928A8173E0}"/>
              </a:ext>
            </a:extLst>
          </p:cNvPr>
          <p:cNvPicPr>
            <a:picLocks noChangeAspect="1"/>
          </p:cNvPicPr>
          <p:nvPr/>
        </p:nvPicPr>
        <p:blipFill>
          <a:blip r:embed="rId4"/>
          <a:stretch>
            <a:fillRect/>
          </a:stretch>
        </p:blipFill>
        <p:spPr>
          <a:xfrm>
            <a:off x="10674012" y="139908"/>
            <a:ext cx="1362075" cy="457200"/>
          </a:xfrm>
          <a:prstGeom prst="rect">
            <a:avLst/>
          </a:prstGeom>
        </p:spPr>
      </p:pic>
      <p:sp>
        <p:nvSpPr>
          <p:cNvPr id="10" name="TextBox 9">
            <a:extLst>
              <a:ext uri="{FF2B5EF4-FFF2-40B4-BE49-F238E27FC236}">
                <a16:creationId xmlns:a16="http://schemas.microsoft.com/office/drawing/2014/main" id="{4C53BE90-081B-49B0-F8B9-3CD7F9A423D3}"/>
              </a:ext>
            </a:extLst>
          </p:cNvPr>
          <p:cNvSpPr txBox="1"/>
          <p:nvPr/>
        </p:nvSpPr>
        <p:spPr>
          <a:xfrm>
            <a:off x="3132666" y="648304"/>
            <a:ext cx="6373284" cy="984885"/>
          </a:xfrm>
          <a:prstGeom prst="rect">
            <a:avLst/>
          </a:prstGeom>
          <a:noFill/>
        </p:spPr>
        <p:txBody>
          <a:bodyPr wrap="square" lIns="91440" tIns="45720" rIns="91440" bIns="45720" rtlCol="0" anchor="t">
            <a:spAutoFit/>
          </a:bodyPr>
          <a:lstStyle/>
          <a:p>
            <a:pPr algn="ctr"/>
            <a:r>
              <a:rPr lang="en-US" sz="4000" dirty="0">
                <a:solidFill>
                  <a:schemeClr val="bg1"/>
                </a:solidFill>
                <a:latin typeface="Bebas Neue"/>
              </a:rPr>
              <a:t>how TO COMPETE IN BUCS</a:t>
            </a:r>
            <a:endParaRPr lang="en-US" dirty="0">
              <a:solidFill>
                <a:schemeClr val="bg1"/>
              </a:solidFill>
            </a:endParaRPr>
          </a:p>
          <a:p>
            <a:endParaRPr lang="en-GB" dirty="0"/>
          </a:p>
        </p:txBody>
      </p:sp>
      <p:sp>
        <p:nvSpPr>
          <p:cNvPr id="12" name="TextBox 11">
            <a:extLst>
              <a:ext uri="{FF2B5EF4-FFF2-40B4-BE49-F238E27FC236}">
                <a16:creationId xmlns:a16="http://schemas.microsoft.com/office/drawing/2014/main" id="{79E3EFC5-CBB7-2F3B-BE45-84EAAB244743}"/>
              </a:ext>
            </a:extLst>
          </p:cNvPr>
          <p:cNvSpPr txBox="1"/>
          <p:nvPr/>
        </p:nvSpPr>
        <p:spPr>
          <a:xfrm>
            <a:off x="888999" y="1726225"/>
            <a:ext cx="10241255" cy="5632311"/>
          </a:xfrm>
          <a:prstGeom prst="rect">
            <a:avLst/>
          </a:prstGeom>
          <a:noFill/>
        </p:spPr>
        <p:txBody>
          <a:bodyPr wrap="square" lIns="91440" tIns="45720" rIns="91440" bIns="45720" rtlCol="0" anchor="t">
            <a:spAutoFit/>
          </a:bodyPr>
          <a:lstStyle/>
          <a:p>
            <a:pPr marL="457200" indent="-457200">
              <a:buFont typeface="+mj-lt"/>
              <a:buAutoNum type="arabicPeriod"/>
            </a:pPr>
            <a:r>
              <a:rPr lang="en-US" sz="2400" dirty="0">
                <a:solidFill>
                  <a:schemeClr val="bg1"/>
                </a:solidFill>
                <a:latin typeface="Lato"/>
                <a:ea typeface="Lato"/>
                <a:cs typeface="Lato"/>
              </a:rPr>
              <a:t>Purchase your club playing membership (essexstudent.com/sport).</a:t>
            </a:r>
          </a:p>
          <a:p>
            <a:pPr marL="457200" indent="-457200">
              <a:buFont typeface="+mj-lt"/>
              <a:buAutoNum type="arabicPeriod"/>
            </a:pPr>
            <a:r>
              <a:rPr lang="en-US" sz="2400" dirty="0">
                <a:solidFill>
                  <a:schemeClr val="bg1"/>
                </a:solidFill>
                <a:latin typeface="Lato"/>
                <a:ea typeface="Lato"/>
                <a:cs typeface="Lato"/>
              </a:rPr>
              <a:t>Become a member of Essex Blades – free with your club membership. It’s important to be a member of the Blades in order to be covered by insurance.</a:t>
            </a:r>
            <a:endParaRPr lang="en-US" sz="2400">
              <a:solidFill>
                <a:schemeClr val="bg1"/>
              </a:solidFill>
              <a:latin typeface="Lato"/>
              <a:ea typeface="Lato"/>
              <a:cs typeface="Lato"/>
            </a:endParaRPr>
          </a:p>
          <a:p>
            <a:pPr marL="457200" indent="-457200">
              <a:buFont typeface="+mj-lt"/>
              <a:buAutoNum type="arabicPeriod"/>
            </a:pPr>
            <a:r>
              <a:rPr lang="en-US" sz="2400" dirty="0">
                <a:solidFill>
                  <a:schemeClr val="bg1"/>
                </a:solidFill>
                <a:latin typeface="Lato"/>
                <a:ea typeface="Lato"/>
                <a:cs typeface="Lato"/>
              </a:rPr>
              <a:t>Create a BUCS Play account/profile and join your relevant sport/team.</a:t>
            </a:r>
            <a:endParaRPr lang="en-US" sz="2400">
              <a:solidFill>
                <a:schemeClr val="bg1"/>
              </a:solidFill>
              <a:latin typeface="Lato"/>
              <a:ea typeface="Lato"/>
              <a:cs typeface="Lato"/>
            </a:endParaRPr>
          </a:p>
          <a:p>
            <a:pPr marL="457200" indent="-457200">
              <a:buAutoNum type="arabicPeriod"/>
            </a:pPr>
            <a:r>
              <a:rPr lang="en-US" sz="2400" dirty="0">
                <a:solidFill>
                  <a:schemeClr val="bg1"/>
                </a:solidFill>
                <a:latin typeface="Lato"/>
                <a:ea typeface="Lato"/>
                <a:cs typeface="Lato"/>
              </a:rPr>
              <a:t>Add your captaincy and select your team</a:t>
            </a:r>
          </a:p>
          <a:p>
            <a:pPr marL="457200" indent="-457200">
              <a:buFont typeface="Calibri Light"/>
              <a:buAutoNum type="arabicPeriod"/>
            </a:pPr>
            <a:endParaRPr lang="en-US" sz="2400" dirty="0">
              <a:solidFill>
                <a:schemeClr val="bg1"/>
              </a:solidFill>
              <a:latin typeface="Lato"/>
              <a:ea typeface="Lato"/>
              <a:cs typeface="Calibri"/>
            </a:endParaRPr>
          </a:p>
          <a:p>
            <a:r>
              <a:rPr lang="en-US" sz="2400" dirty="0">
                <a:solidFill>
                  <a:schemeClr val="bg1"/>
                </a:solidFill>
                <a:latin typeface="Lato"/>
                <a:ea typeface="Lato"/>
                <a:cs typeface="Lato"/>
              </a:rPr>
              <a:t>Note: Some sports may also require individual membership to their governing body e.g. American Football, Basketball, Fencing. for individuals to play. </a:t>
            </a:r>
            <a:r>
              <a:rPr lang="en-US" sz="2400" dirty="0">
                <a:solidFill>
                  <a:schemeClr val="bg1"/>
                </a:solidFill>
                <a:latin typeface="Lato"/>
                <a:ea typeface="Lato"/>
                <a:cs typeface="Calibri"/>
              </a:rPr>
              <a:t>You must have purchased </a:t>
            </a:r>
            <a:r>
              <a:rPr lang="en-US" sz="2400" dirty="0" err="1">
                <a:solidFill>
                  <a:schemeClr val="bg1"/>
                </a:solidFill>
                <a:latin typeface="Lato"/>
                <a:ea typeface="Lato"/>
                <a:cs typeface="Calibri"/>
              </a:rPr>
              <a:t>your</a:t>
            </a:r>
            <a:r>
              <a:rPr lang="en-US" sz="2400" dirty="0">
                <a:solidFill>
                  <a:schemeClr val="bg1"/>
                </a:solidFill>
                <a:latin typeface="Lato"/>
                <a:ea typeface="Lato"/>
                <a:cs typeface="Calibri"/>
              </a:rPr>
              <a:t> playing memberships before we will fund any NGB playing fees.  DO NOT leave it until the day to sort this out.</a:t>
            </a:r>
            <a:endParaRPr lang="en-US" sz="2400">
              <a:solidFill>
                <a:schemeClr val="bg1"/>
              </a:solidFill>
              <a:latin typeface="Lato"/>
              <a:ea typeface="Lato"/>
              <a:cs typeface="Lato"/>
            </a:endParaRPr>
          </a:p>
          <a:p>
            <a:endParaRPr lang="en-US" sz="2400" dirty="0">
              <a:solidFill>
                <a:schemeClr val="bg1"/>
              </a:solidFill>
              <a:latin typeface="Lato"/>
              <a:ea typeface="Lato"/>
              <a:cs typeface="Lato"/>
            </a:endParaRPr>
          </a:p>
          <a:p>
            <a:endParaRPr lang="en-US" sz="2400" dirty="0">
              <a:solidFill>
                <a:schemeClr val="bg1"/>
              </a:solidFill>
              <a:latin typeface="Lato"/>
              <a:ea typeface="Lato"/>
              <a:cs typeface="Lato"/>
            </a:endParaRPr>
          </a:p>
          <a:p>
            <a:endParaRPr lang="en-US" sz="2400" dirty="0">
              <a:solidFill>
                <a:schemeClr val="bg1"/>
              </a:solidFill>
              <a:latin typeface="Lato"/>
              <a:ea typeface="Lato"/>
              <a:cs typeface="Calibri"/>
            </a:endParaRPr>
          </a:p>
        </p:txBody>
      </p:sp>
    </p:spTree>
    <p:extLst>
      <p:ext uri="{BB962C8B-B14F-4D97-AF65-F5344CB8AC3E}">
        <p14:creationId xmlns:p14="http://schemas.microsoft.com/office/powerpoint/2010/main" val="39738940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red background with a curved edge">
            <a:extLst>
              <a:ext uri="{FF2B5EF4-FFF2-40B4-BE49-F238E27FC236}">
                <a16:creationId xmlns:a16="http://schemas.microsoft.com/office/drawing/2014/main" id="{3CD9830A-22A3-541E-64AB-7D3C91EF80FE}"/>
              </a:ext>
            </a:extLst>
          </p:cNvPr>
          <p:cNvPicPr>
            <a:picLocks noGrp="1" noChangeAspect="1"/>
          </p:cNvPicPr>
          <p:nvPr>
            <p:ph idx="1"/>
          </p:nvPr>
        </p:nvPicPr>
        <p:blipFill>
          <a:blip r:embed="rId2"/>
          <a:stretch>
            <a:fillRect/>
          </a:stretch>
        </p:blipFill>
        <p:spPr>
          <a:xfrm>
            <a:off x="-22130" y="1822"/>
            <a:ext cx="12180501" cy="6862189"/>
          </a:xfrm>
        </p:spPr>
      </p:pic>
      <p:pic>
        <p:nvPicPr>
          <p:cNvPr id="5" name="Picture 4" descr="A black shield with white text&#10;&#10;Description automatically generated">
            <a:extLst>
              <a:ext uri="{FF2B5EF4-FFF2-40B4-BE49-F238E27FC236}">
                <a16:creationId xmlns:a16="http://schemas.microsoft.com/office/drawing/2014/main" id="{06E19077-5D11-69C2-398D-0F779439D1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72" y="141799"/>
            <a:ext cx="1491192" cy="1491192"/>
          </a:xfrm>
          <a:prstGeom prst="rect">
            <a:avLst/>
          </a:prstGeom>
        </p:spPr>
      </p:pic>
      <p:pic>
        <p:nvPicPr>
          <p:cNvPr id="7" name="Picture 6">
            <a:extLst>
              <a:ext uri="{FF2B5EF4-FFF2-40B4-BE49-F238E27FC236}">
                <a16:creationId xmlns:a16="http://schemas.microsoft.com/office/drawing/2014/main" id="{BEC343FE-8314-8BDB-5A85-E0928A8173E0}"/>
              </a:ext>
            </a:extLst>
          </p:cNvPr>
          <p:cNvPicPr>
            <a:picLocks noChangeAspect="1"/>
          </p:cNvPicPr>
          <p:nvPr/>
        </p:nvPicPr>
        <p:blipFill>
          <a:blip r:embed="rId4"/>
          <a:stretch>
            <a:fillRect/>
          </a:stretch>
        </p:blipFill>
        <p:spPr>
          <a:xfrm>
            <a:off x="10674012" y="139908"/>
            <a:ext cx="1362075" cy="457200"/>
          </a:xfrm>
          <a:prstGeom prst="rect">
            <a:avLst/>
          </a:prstGeom>
        </p:spPr>
      </p:pic>
      <p:sp>
        <p:nvSpPr>
          <p:cNvPr id="4" name="Title 3">
            <a:extLst>
              <a:ext uri="{FF2B5EF4-FFF2-40B4-BE49-F238E27FC236}">
                <a16:creationId xmlns:a16="http://schemas.microsoft.com/office/drawing/2014/main" id="{F6B8F8DB-192F-3028-80BF-66FC93F11222}"/>
              </a:ext>
            </a:extLst>
          </p:cNvPr>
          <p:cNvSpPr>
            <a:spLocks noGrp="1"/>
          </p:cNvSpPr>
          <p:nvPr>
            <p:ph type="title"/>
          </p:nvPr>
        </p:nvSpPr>
        <p:spPr/>
        <p:txBody>
          <a:bodyPr/>
          <a:lstStyle/>
          <a:p>
            <a:pPr algn="ctr"/>
            <a:r>
              <a:rPr lang="en-GB" dirty="0">
                <a:solidFill>
                  <a:schemeClr val="bg1"/>
                </a:solidFill>
                <a:latin typeface="Bebas Neue"/>
                <a:ea typeface="Tahoma"/>
                <a:cs typeface="Calibri Light"/>
              </a:rPr>
              <a:t>Expenses </a:t>
            </a:r>
          </a:p>
        </p:txBody>
      </p:sp>
      <p:sp>
        <p:nvSpPr>
          <p:cNvPr id="2" name="TextBox 1">
            <a:extLst>
              <a:ext uri="{FF2B5EF4-FFF2-40B4-BE49-F238E27FC236}">
                <a16:creationId xmlns:a16="http://schemas.microsoft.com/office/drawing/2014/main" id="{9CFFA5D0-FF9D-4438-13CD-B17FAB90C809}"/>
              </a:ext>
            </a:extLst>
          </p:cNvPr>
          <p:cNvSpPr txBox="1"/>
          <p:nvPr/>
        </p:nvSpPr>
        <p:spPr>
          <a:xfrm>
            <a:off x="659780" y="1604327"/>
            <a:ext cx="9778894" cy="60016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solidFill>
                  <a:schemeClr val="bg1"/>
                </a:solidFill>
                <a:latin typeface="Lato"/>
                <a:ea typeface="Tahoma"/>
                <a:cs typeface="Calibri"/>
              </a:rPr>
              <a:t>Any expense incurred related to your BUCS match can be reclaimed providing this was approved by BUCS Administrators</a:t>
            </a:r>
          </a:p>
          <a:p>
            <a:endParaRPr lang="en-GB" sz="2400" dirty="0">
              <a:solidFill>
                <a:schemeClr val="bg1"/>
              </a:solidFill>
              <a:latin typeface="Lato"/>
              <a:ea typeface="Tahoma"/>
              <a:cs typeface="Calibri"/>
            </a:endParaRPr>
          </a:p>
          <a:p>
            <a:r>
              <a:rPr lang="en-GB" sz="2400" dirty="0">
                <a:solidFill>
                  <a:schemeClr val="bg1"/>
                </a:solidFill>
                <a:latin typeface="Lato"/>
                <a:ea typeface="Tahoma"/>
                <a:cs typeface="Calibri"/>
              </a:rPr>
              <a:t>In order to do this you will need to follow this link -</a:t>
            </a:r>
            <a:r>
              <a:rPr lang="en-GB" sz="2400" b="1" dirty="0">
                <a:solidFill>
                  <a:schemeClr val="bg1"/>
                </a:solidFill>
                <a:latin typeface="Lato"/>
                <a:ea typeface="Tahoma"/>
                <a:cs typeface="Calibri"/>
              </a:rPr>
              <a:t> </a:t>
            </a:r>
            <a:r>
              <a:rPr lang="en-GB" sz="2400" dirty="0">
                <a:solidFill>
                  <a:srgbClr val="000000"/>
                </a:solidFill>
                <a:latin typeface="Lato"/>
                <a:ea typeface="Tahoma"/>
                <a:cs typeface="Calibri"/>
                <a:hlinkClick r:id="rId5"/>
              </a:rPr>
              <a:t>Expense</a:t>
            </a:r>
            <a:r>
              <a:rPr lang="en-GB" sz="2400" dirty="0">
                <a:latin typeface="Lato"/>
                <a:ea typeface="Tahoma"/>
                <a:cs typeface="Calibri"/>
                <a:hlinkClick r:id="rId5"/>
              </a:rPr>
              <a:t> Reclaim Typreform </a:t>
            </a:r>
            <a:endParaRPr lang="en-GB" sz="2400">
              <a:latin typeface="Lato"/>
              <a:ea typeface="Tahoma"/>
              <a:cs typeface="Calibri"/>
            </a:endParaRPr>
          </a:p>
          <a:p>
            <a:endParaRPr lang="en-GB" sz="2400" dirty="0">
              <a:solidFill>
                <a:srgbClr val="000000"/>
              </a:solidFill>
              <a:latin typeface="Lato"/>
              <a:ea typeface="Tahoma"/>
              <a:cs typeface="Calibri"/>
            </a:endParaRPr>
          </a:p>
          <a:p>
            <a:r>
              <a:rPr lang="en-GB" sz="2400" dirty="0">
                <a:solidFill>
                  <a:schemeClr val="bg1"/>
                </a:solidFill>
                <a:latin typeface="Lato"/>
                <a:ea typeface="Tahoma"/>
                <a:cs typeface="Calibri"/>
              </a:rPr>
              <a:t>You can claim an expense for the following purposes:  </a:t>
            </a:r>
          </a:p>
          <a:p>
            <a:pPr marL="342900" indent="-342900">
              <a:buFont typeface="Calibri"/>
              <a:buChar char="-"/>
            </a:pPr>
            <a:r>
              <a:rPr lang="en-GB" sz="2400" dirty="0">
                <a:solidFill>
                  <a:schemeClr val="bg1"/>
                </a:solidFill>
                <a:latin typeface="Lato"/>
                <a:ea typeface="Tahoma"/>
                <a:cs typeface="Calibri"/>
              </a:rPr>
              <a:t>Underground travel (we don't usually book travelcards as it's cheaper to use a debit/credit card and reclaim)</a:t>
            </a:r>
          </a:p>
          <a:p>
            <a:pPr marL="342900" indent="-342900">
              <a:buFont typeface="Calibri"/>
              <a:buChar char="-"/>
            </a:pPr>
            <a:r>
              <a:rPr lang="en-GB" sz="2400" dirty="0">
                <a:solidFill>
                  <a:schemeClr val="bg1"/>
                </a:solidFill>
                <a:latin typeface="Lato"/>
                <a:ea typeface="Tahoma"/>
                <a:cs typeface="Calibri"/>
              </a:rPr>
              <a:t>Bus travel to get from train station to venue</a:t>
            </a:r>
          </a:p>
          <a:p>
            <a:pPr marL="342900" indent="-342900">
              <a:buFont typeface="Calibri"/>
              <a:buChar char="-"/>
            </a:pPr>
            <a:r>
              <a:rPr lang="en-GB" sz="2400" dirty="0">
                <a:solidFill>
                  <a:schemeClr val="bg1"/>
                </a:solidFill>
                <a:latin typeface="Lato"/>
                <a:ea typeface="Tahoma"/>
                <a:cs typeface="Calibri"/>
              </a:rPr>
              <a:t>Taxis at end station (receipts are needed)</a:t>
            </a:r>
          </a:p>
          <a:p>
            <a:pPr marL="285750" indent="-285750">
              <a:buFont typeface="Calibri"/>
              <a:buChar char="-"/>
            </a:pPr>
            <a:r>
              <a:rPr lang="en-GB" sz="2400" dirty="0">
                <a:solidFill>
                  <a:schemeClr val="bg1"/>
                </a:solidFill>
                <a:latin typeface="Lato"/>
                <a:ea typeface="Tahoma"/>
                <a:cs typeface="Calibri"/>
              </a:rPr>
              <a:t>Accommodation where this is necessary and approved</a:t>
            </a:r>
            <a:r>
              <a:rPr lang="en-GB" sz="2400" dirty="0">
                <a:solidFill>
                  <a:schemeClr val="bg1"/>
                </a:solidFill>
                <a:latin typeface="Lato"/>
                <a:ea typeface="Lato"/>
                <a:cs typeface="Calibri"/>
              </a:rPr>
              <a:t> </a:t>
            </a:r>
          </a:p>
          <a:p>
            <a:pPr marL="285750" indent="-285750">
              <a:buFont typeface="Calibri"/>
              <a:buChar char="-"/>
            </a:pPr>
            <a:r>
              <a:rPr lang="en-GB" sz="2400" dirty="0">
                <a:solidFill>
                  <a:schemeClr val="bg1"/>
                </a:solidFill>
                <a:latin typeface="Lato"/>
                <a:ea typeface="Lato"/>
                <a:cs typeface="Calibri"/>
              </a:rPr>
              <a:t>Officials payments (receipts are needed) where not though </a:t>
            </a:r>
            <a:r>
              <a:rPr lang="en-GB" sz="2400" dirty="0" err="1">
                <a:solidFill>
                  <a:schemeClr val="bg1"/>
                </a:solidFill>
                <a:latin typeface="Lato"/>
                <a:ea typeface="Lato"/>
                <a:cs typeface="Calibri"/>
              </a:rPr>
              <a:t>YesRef</a:t>
            </a:r>
          </a:p>
          <a:p>
            <a:pPr marL="285750" indent="-285750">
              <a:buFont typeface="Calibri"/>
              <a:buChar char="-"/>
            </a:pPr>
            <a:endParaRPr lang="en-GB" sz="2400" dirty="0">
              <a:latin typeface="Lato"/>
              <a:ea typeface="Lato"/>
              <a:cs typeface="Calibri"/>
            </a:endParaRPr>
          </a:p>
          <a:p>
            <a:endParaRPr lang="en-GB" sz="2400" dirty="0">
              <a:latin typeface="Lato"/>
              <a:ea typeface="Lato"/>
              <a:cs typeface="Calibri"/>
            </a:endParaRPr>
          </a:p>
          <a:p>
            <a:endParaRPr lang="en-GB" sz="2400" dirty="0">
              <a:latin typeface="Lato"/>
              <a:ea typeface="Lato"/>
              <a:cs typeface="Calibri"/>
            </a:endParaRPr>
          </a:p>
        </p:txBody>
      </p:sp>
      <p:pic>
        <p:nvPicPr>
          <p:cNvPr id="8" name="Graphic 7" descr="Money with solid fill">
            <a:extLst>
              <a:ext uri="{FF2B5EF4-FFF2-40B4-BE49-F238E27FC236}">
                <a16:creationId xmlns:a16="http://schemas.microsoft.com/office/drawing/2014/main" id="{D9B91462-DD44-803A-0CB2-A6819EACB83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765066" y="2248232"/>
            <a:ext cx="2410521" cy="2410521"/>
          </a:xfrm>
          <a:prstGeom prst="rect">
            <a:avLst/>
          </a:prstGeom>
        </p:spPr>
      </p:pic>
    </p:spTree>
    <p:extLst>
      <p:ext uri="{BB962C8B-B14F-4D97-AF65-F5344CB8AC3E}">
        <p14:creationId xmlns:p14="http://schemas.microsoft.com/office/powerpoint/2010/main" val="38503158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red background with a curved edge">
            <a:extLst>
              <a:ext uri="{FF2B5EF4-FFF2-40B4-BE49-F238E27FC236}">
                <a16:creationId xmlns:a16="http://schemas.microsoft.com/office/drawing/2014/main" id="{3CD9830A-22A3-541E-64AB-7D3C91EF80FE}"/>
              </a:ext>
            </a:extLst>
          </p:cNvPr>
          <p:cNvPicPr>
            <a:picLocks noGrp="1" noChangeAspect="1"/>
          </p:cNvPicPr>
          <p:nvPr>
            <p:ph idx="1"/>
          </p:nvPr>
        </p:nvPicPr>
        <p:blipFill>
          <a:blip r:embed="rId2"/>
          <a:stretch>
            <a:fillRect/>
          </a:stretch>
        </p:blipFill>
        <p:spPr>
          <a:xfrm>
            <a:off x="-22130" y="1822"/>
            <a:ext cx="12180501" cy="6862189"/>
          </a:xfrm>
        </p:spPr>
      </p:pic>
      <p:pic>
        <p:nvPicPr>
          <p:cNvPr id="5" name="Picture 4" descr="A black shield with white text&#10;&#10;Description automatically generated">
            <a:extLst>
              <a:ext uri="{FF2B5EF4-FFF2-40B4-BE49-F238E27FC236}">
                <a16:creationId xmlns:a16="http://schemas.microsoft.com/office/drawing/2014/main" id="{06E19077-5D11-69C2-398D-0F779439D1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72" y="141799"/>
            <a:ext cx="1491192" cy="1491192"/>
          </a:xfrm>
          <a:prstGeom prst="rect">
            <a:avLst/>
          </a:prstGeom>
        </p:spPr>
      </p:pic>
      <p:pic>
        <p:nvPicPr>
          <p:cNvPr id="7" name="Picture 6">
            <a:extLst>
              <a:ext uri="{FF2B5EF4-FFF2-40B4-BE49-F238E27FC236}">
                <a16:creationId xmlns:a16="http://schemas.microsoft.com/office/drawing/2014/main" id="{BEC343FE-8314-8BDB-5A85-E0928A8173E0}"/>
              </a:ext>
            </a:extLst>
          </p:cNvPr>
          <p:cNvPicPr>
            <a:picLocks noChangeAspect="1"/>
          </p:cNvPicPr>
          <p:nvPr/>
        </p:nvPicPr>
        <p:blipFill>
          <a:blip r:embed="rId4"/>
          <a:stretch>
            <a:fillRect/>
          </a:stretch>
        </p:blipFill>
        <p:spPr>
          <a:xfrm>
            <a:off x="10674012" y="139908"/>
            <a:ext cx="1362075" cy="457200"/>
          </a:xfrm>
          <a:prstGeom prst="rect">
            <a:avLst/>
          </a:prstGeom>
        </p:spPr>
      </p:pic>
      <p:sp>
        <p:nvSpPr>
          <p:cNvPr id="10" name="Content Placeholder 2">
            <a:extLst>
              <a:ext uri="{FF2B5EF4-FFF2-40B4-BE49-F238E27FC236}">
                <a16:creationId xmlns:a16="http://schemas.microsoft.com/office/drawing/2014/main" id="{1A8B795D-27BE-D47B-51F6-9029F40A5D8C}"/>
              </a:ext>
            </a:extLst>
          </p:cNvPr>
          <p:cNvSpPr txBox="1">
            <a:spLocks/>
          </p:cNvSpPr>
          <p:nvPr/>
        </p:nvSpPr>
        <p:spPr>
          <a:xfrm>
            <a:off x="1150529" y="1320800"/>
            <a:ext cx="10633739" cy="517525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200" b="1" dirty="0">
                <a:solidFill>
                  <a:schemeClr val="bg1"/>
                </a:solidFill>
                <a:latin typeface="Lato"/>
                <a:ea typeface="Lato"/>
                <a:cs typeface="Lato"/>
              </a:rPr>
              <a:t>American Football </a:t>
            </a:r>
            <a:r>
              <a:rPr lang="en-GB" sz="2200" dirty="0">
                <a:solidFill>
                  <a:schemeClr val="bg1"/>
                </a:solidFill>
                <a:latin typeface="Lato"/>
                <a:ea typeface="Lato"/>
                <a:cs typeface="Lato"/>
              </a:rPr>
              <a:t>(booked through BAFRA)</a:t>
            </a:r>
            <a:endParaRPr lang="en-GB" sz="2200" b="1" dirty="0">
              <a:solidFill>
                <a:schemeClr val="bg1"/>
              </a:solidFill>
              <a:latin typeface="Lato"/>
              <a:ea typeface="Lato"/>
              <a:cs typeface="Lato"/>
            </a:endParaRPr>
          </a:p>
          <a:p>
            <a:pPr marL="0" indent="0">
              <a:buFont typeface="Arial" panose="020B0604020202020204" pitchFamily="34" charset="0"/>
              <a:buNone/>
            </a:pPr>
            <a:r>
              <a:rPr lang="en-GB" sz="2200" b="1" dirty="0">
                <a:solidFill>
                  <a:schemeClr val="bg1"/>
                </a:solidFill>
                <a:latin typeface="Lato"/>
                <a:ea typeface="Lato"/>
                <a:cs typeface="Lato"/>
              </a:rPr>
              <a:t>Basketball (SU book refs but not table officials) </a:t>
            </a:r>
          </a:p>
          <a:p>
            <a:pPr marL="0" indent="0">
              <a:buNone/>
            </a:pPr>
            <a:r>
              <a:rPr lang="en-GB" sz="2200" b="1" dirty="0">
                <a:solidFill>
                  <a:schemeClr val="bg1"/>
                </a:solidFill>
                <a:latin typeface="Lato"/>
                <a:ea typeface="Lato"/>
                <a:cs typeface="Lato"/>
              </a:rPr>
              <a:t>Fencing</a:t>
            </a:r>
          </a:p>
          <a:p>
            <a:pPr marL="0" indent="0">
              <a:buFont typeface="Arial" panose="020B0604020202020204" pitchFamily="34" charset="0"/>
              <a:buNone/>
            </a:pPr>
            <a:r>
              <a:rPr lang="en-GB" sz="2200" b="1" dirty="0">
                <a:solidFill>
                  <a:schemeClr val="bg1"/>
                </a:solidFill>
                <a:latin typeface="Lato"/>
                <a:ea typeface="Lato"/>
                <a:cs typeface="Lato"/>
              </a:rPr>
              <a:t>Football</a:t>
            </a:r>
            <a:endParaRPr lang="en-GB" dirty="0">
              <a:solidFill>
                <a:schemeClr val="bg1"/>
              </a:solidFill>
              <a:ea typeface="Calibri"/>
              <a:cs typeface="Calibri"/>
            </a:endParaRPr>
          </a:p>
          <a:p>
            <a:pPr marL="0" indent="0">
              <a:buFont typeface="Arial" panose="020B0604020202020204" pitchFamily="34" charset="0"/>
              <a:buNone/>
            </a:pPr>
            <a:r>
              <a:rPr lang="en-GB" sz="2200" b="1" dirty="0">
                <a:solidFill>
                  <a:schemeClr val="bg1"/>
                </a:solidFill>
                <a:latin typeface="Lato"/>
                <a:ea typeface="Lato"/>
                <a:cs typeface="Lato"/>
              </a:rPr>
              <a:t>Futsal</a:t>
            </a:r>
            <a:endParaRPr lang="en-GB" dirty="0">
              <a:solidFill>
                <a:schemeClr val="bg1"/>
              </a:solidFill>
              <a:ea typeface="Calibri"/>
              <a:cs typeface="Calibri"/>
            </a:endParaRPr>
          </a:p>
          <a:p>
            <a:pPr marL="0" indent="0">
              <a:buFont typeface="Arial" panose="020B0604020202020204" pitchFamily="34" charset="0"/>
              <a:buNone/>
            </a:pPr>
            <a:r>
              <a:rPr lang="en-GB" sz="2200" b="1" dirty="0">
                <a:solidFill>
                  <a:schemeClr val="bg1"/>
                </a:solidFill>
                <a:latin typeface="Lato"/>
                <a:ea typeface="Lato"/>
                <a:cs typeface="Lato"/>
              </a:rPr>
              <a:t>Hockey </a:t>
            </a:r>
          </a:p>
          <a:p>
            <a:pPr marL="0" indent="0">
              <a:buFont typeface="Arial" panose="020B0604020202020204" pitchFamily="34" charset="0"/>
              <a:buNone/>
            </a:pPr>
            <a:r>
              <a:rPr lang="en-GB" sz="2200" b="1" dirty="0">
                <a:solidFill>
                  <a:schemeClr val="bg1"/>
                </a:solidFill>
                <a:latin typeface="Lato"/>
                <a:ea typeface="Lato"/>
                <a:cs typeface="Lato"/>
              </a:rPr>
              <a:t>Lacrosse</a:t>
            </a:r>
          </a:p>
          <a:p>
            <a:pPr marL="0" indent="0">
              <a:buFont typeface="Arial" panose="020B0604020202020204" pitchFamily="34" charset="0"/>
              <a:buNone/>
            </a:pPr>
            <a:r>
              <a:rPr lang="en-GB" sz="2200" b="1" dirty="0">
                <a:solidFill>
                  <a:schemeClr val="bg1"/>
                </a:solidFill>
                <a:latin typeface="Lato"/>
                <a:ea typeface="Lato"/>
                <a:cs typeface="Lato"/>
              </a:rPr>
              <a:t>Netball</a:t>
            </a:r>
          </a:p>
          <a:p>
            <a:pPr marL="0" indent="0">
              <a:buFont typeface="Arial" panose="020B0604020202020204" pitchFamily="34" charset="0"/>
              <a:buNone/>
            </a:pPr>
            <a:r>
              <a:rPr lang="en-GB" sz="2200" b="1" dirty="0">
                <a:solidFill>
                  <a:schemeClr val="bg1"/>
                </a:solidFill>
                <a:latin typeface="Lato"/>
                <a:ea typeface="Lato"/>
                <a:cs typeface="Lato"/>
              </a:rPr>
              <a:t>Rugby Union</a:t>
            </a:r>
          </a:p>
          <a:p>
            <a:pPr marL="0" indent="0">
              <a:buFont typeface="Arial" panose="020B0604020202020204" pitchFamily="34" charset="0"/>
              <a:buNone/>
            </a:pPr>
            <a:r>
              <a:rPr lang="en-GB" sz="2200" b="1" dirty="0">
                <a:solidFill>
                  <a:schemeClr val="bg1"/>
                </a:solidFill>
                <a:latin typeface="Lato"/>
                <a:ea typeface="Lato"/>
                <a:cs typeface="Lato"/>
              </a:rPr>
              <a:t>Volleyball </a:t>
            </a:r>
          </a:p>
          <a:p>
            <a:pPr marL="0" indent="0">
              <a:buNone/>
            </a:pPr>
            <a:r>
              <a:rPr lang="en-GB" sz="2200" b="1" dirty="0">
                <a:solidFill>
                  <a:schemeClr val="bg1"/>
                </a:solidFill>
                <a:latin typeface="Lato"/>
                <a:ea typeface="Lato"/>
                <a:cs typeface="Lato"/>
              </a:rPr>
              <a:t>Water Polo</a:t>
            </a:r>
          </a:p>
          <a:p>
            <a:pPr marL="0" indent="0">
              <a:buFont typeface="Arial" panose="020B0604020202020204" pitchFamily="34" charset="0"/>
              <a:buNone/>
            </a:pPr>
            <a:endParaRPr lang="en-US" sz="2200" dirty="0">
              <a:solidFill>
                <a:schemeClr val="bg1"/>
              </a:solidFill>
              <a:latin typeface="Lato"/>
              <a:ea typeface="Lato"/>
              <a:cs typeface="Lato"/>
            </a:endParaRPr>
          </a:p>
          <a:p>
            <a:pPr marL="0" indent="0">
              <a:buFont typeface="Arial" panose="020B0604020202020204" pitchFamily="34" charset="0"/>
              <a:buNone/>
            </a:pPr>
            <a:endParaRPr lang="en-US" dirty="0">
              <a:solidFill>
                <a:schemeClr val="bg1"/>
              </a:solidFill>
              <a:latin typeface="Lato"/>
              <a:ea typeface="Lato"/>
              <a:cs typeface="Lato"/>
            </a:endParaRPr>
          </a:p>
          <a:p>
            <a:pPr marL="0" indent="0">
              <a:buFont typeface="Arial" panose="020B0604020202020204" pitchFamily="34" charset="0"/>
              <a:buNone/>
            </a:pPr>
            <a:endParaRPr lang="en-GB" dirty="0">
              <a:solidFill>
                <a:schemeClr val="bg1"/>
              </a:solidFill>
              <a:latin typeface="Lato"/>
              <a:ea typeface="Lato"/>
              <a:cs typeface="Lato"/>
            </a:endParaRPr>
          </a:p>
          <a:p>
            <a:pPr marL="0" indent="0">
              <a:buFont typeface="Arial" panose="020B0604020202020204" pitchFamily="34" charset="0"/>
              <a:buNone/>
            </a:pPr>
            <a:endParaRPr lang="en-US" dirty="0">
              <a:solidFill>
                <a:schemeClr val="bg1"/>
              </a:solidFill>
              <a:latin typeface="Lato"/>
              <a:ea typeface="Lato"/>
              <a:cs typeface="Lato"/>
            </a:endParaRPr>
          </a:p>
          <a:p>
            <a:pPr marL="0" indent="0">
              <a:buFont typeface="Arial" panose="020B0604020202020204" pitchFamily="34" charset="0"/>
              <a:buNone/>
            </a:pPr>
            <a:endParaRPr lang="en-US" dirty="0">
              <a:solidFill>
                <a:schemeClr val="bg1"/>
              </a:solidFill>
              <a:latin typeface="Lato"/>
              <a:ea typeface="Lato"/>
              <a:cs typeface="Lato"/>
            </a:endParaRPr>
          </a:p>
          <a:p>
            <a:pPr marL="0" indent="0">
              <a:buFont typeface="Arial" panose="020B0604020202020204" pitchFamily="34" charset="0"/>
              <a:buNone/>
            </a:pPr>
            <a:endParaRPr lang="en-GB" dirty="0">
              <a:solidFill>
                <a:schemeClr val="bg1"/>
              </a:solidFill>
              <a:latin typeface="Lato"/>
              <a:ea typeface="Lato"/>
              <a:cs typeface="Lato"/>
            </a:endParaRPr>
          </a:p>
          <a:p>
            <a:pPr marL="0" indent="0">
              <a:buFont typeface="Arial" panose="020B0604020202020204" pitchFamily="34" charset="0"/>
              <a:buNone/>
            </a:pPr>
            <a:endParaRPr lang="en-GB" dirty="0">
              <a:solidFill>
                <a:schemeClr val="bg1"/>
              </a:solidFill>
              <a:latin typeface="Lato"/>
              <a:ea typeface="Lato"/>
              <a:cs typeface="Lato"/>
            </a:endParaRPr>
          </a:p>
          <a:p>
            <a:pPr marL="342900" indent="-342900"/>
            <a:endParaRPr lang="en-US" dirty="0">
              <a:solidFill>
                <a:schemeClr val="bg1"/>
              </a:solidFill>
              <a:latin typeface="Lato"/>
              <a:ea typeface="Lato"/>
              <a:cs typeface="Lato"/>
            </a:endParaRPr>
          </a:p>
          <a:p>
            <a:pPr marL="342900" indent="-342900"/>
            <a:endParaRPr lang="en-GB" dirty="0">
              <a:solidFill>
                <a:schemeClr val="bg1"/>
              </a:solidFill>
              <a:latin typeface="Lato"/>
              <a:ea typeface="Lato"/>
              <a:cs typeface="Lato"/>
            </a:endParaRPr>
          </a:p>
        </p:txBody>
      </p:sp>
      <p:sp>
        <p:nvSpPr>
          <p:cNvPr id="12" name="Title 1">
            <a:extLst>
              <a:ext uri="{FF2B5EF4-FFF2-40B4-BE49-F238E27FC236}">
                <a16:creationId xmlns:a16="http://schemas.microsoft.com/office/drawing/2014/main" id="{0F80B649-2059-8B93-366E-87BD6772758A}"/>
              </a:ext>
            </a:extLst>
          </p:cNvPr>
          <p:cNvSpPr txBox="1">
            <a:spLocks/>
          </p:cNvSpPr>
          <p:nvPr/>
        </p:nvSpPr>
        <p:spPr>
          <a:xfrm>
            <a:off x="838200" y="38832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dirty="0">
                <a:solidFill>
                  <a:schemeClr val="bg1"/>
                </a:solidFill>
                <a:latin typeface="Bebas Neue"/>
                <a:cs typeface="Aharoni"/>
              </a:rPr>
              <a:t>MATCH OFFICIALS</a:t>
            </a:r>
          </a:p>
        </p:txBody>
      </p:sp>
      <p:pic>
        <p:nvPicPr>
          <p:cNvPr id="14" name="Picture 13" descr="A screen shot of a computer&#10;&#10;Description automatically generated">
            <a:extLst>
              <a:ext uri="{FF2B5EF4-FFF2-40B4-BE49-F238E27FC236}">
                <a16:creationId xmlns:a16="http://schemas.microsoft.com/office/drawing/2014/main" id="{EB09362D-8200-2AD5-3867-2ACEA9112D6A}"/>
              </a:ext>
            </a:extLst>
          </p:cNvPr>
          <p:cNvPicPr>
            <a:picLocks noChangeAspect="1"/>
          </p:cNvPicPr>
          <p:nvPr/>
        </p:nvPicPr>
        <p:blipFill rotWithShape="1">
          <a:blip r:embed="rId5"/>
          <a:srcRect r="385" b="3495"/>
          <a:stretch/>
        </p:blipFill>
        <p:spPr>
          <a:xfrm>
            <a:off x="3302717" y="2501998"/>
            <a:ext cx="8491719" cy="3549379"/>
          </a:xfrm>
          <a:prstGeom prst="rect">
            <a:avLst/>
          </a:prstGeom>
        </p:spPr>
      </p:pic>
    </p:spTree>
    <p:extLst>
      <p:ext uri="{BB962C8B-B14F-4D97-AF65-F5344CB8AC3E}">
        <p14:creationId xmlns:p14="http://schemas.microsoft.com/office/powerpoint/2010/main" val="9944911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red background with a curved edge">
            <a:extLst>
              <a:ext uri="{FF2B5EF4-FFF2-40B4-BE49-F238E27FC236}">
                <a16:creationId xmlns:a16="http://schemas.microsoft.com/office/drawing/2014/main" id="{3CD9830A-22A3-541E-64AB-7D3C91EF80FE}"/>
              </a:ext>
            </a:extLst>
          </p:cNvPr>
          <p:cNvPicPr>
            <a:picLocks noGrp="1" noChangeAspect="1"/>
          </p:cNvPicPr>
          <p:nvPr>
            <p:ph idx="1"/>
          </p:nvPr>
        </p:nvPicPr>
        <p:blipFill>
          <a:blip r:embed="rId2"/>
          <a:stretch>
            <a:fillRect/>
          </a:stretch>
        </p:blipFill>
        <p:spPr>
          <a:xfrm>
            <a:off x="-22130" y="1822"/>
            <a:ext cx="12180501" cy="6862189"/>
          </a:xfrm>
        </p:spPr>
      </p:pic>
      <p:pic>
        <p:nvPicPr>
          <p:cNvPr id="5" name="Picture 4" descr="A black shield with white text&#10;&#10;Description automatically generated">
            <a:extLst>
              <a:ext uri="{FF2B5EF4-FFF2-40B4-BE49-F238E27FC236}">
                <a16:creationId xmlns:a16="http://schemas.microsoft.com/office/drawing/2014/main" id="{06E19077-5D11-69C2-398D-0F779439D1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72" y="141799"/>
            <a:ext cx="1491192" cy="1491192"/>
          </a:xfrm>
          <a:prstGeom prst="rect">
            <a:avLst/>
          </a:prstGeom>
        </p:spPr>
      </p:pic>
      <p:pic>
        <p:nvPicPr>
          <p:cNvPr id="7" name="Picture 6">
            <a:extLst>
              <a:ext uri="{FF2B5EF4-FFF2-40B4-BE49-F238E27FC236}">
                <a16:creationId xmlns:a16="http://schemas.microsoft.com/office/drawing/2014/main" id="{BEC343FE-8314-8BDB-5A85-E0928A8173E0}"/>
              </a:ext>
            </a:extLst>
          </p:cNvPr>
          <p:cNvPicPr>
            <a:picLocks noChangeAspect="1"/>
          </p:cNvPicPr>
          <p:nvPr/>
        </p:nvPicPr>
        <p:blipFill>
          <a:blip r:embed="rId4"/>
          <a:stretch>
            <a:fillRect/>
          </a:stretch>
        </p:blipFill>
        <p:spPr>
          <a:xfrm>
            <a:off x="10674012" y="139908"/>
            <a:ext cx="1362075" cy="457200"/>
          </a:xfrm>
          <a:prstGeom prst="rect">
            <a:avLst/>
          </a:prstGeom>
        </p:spPr>
      </p:pic>
      <p:sp>
        <p:nvSpPr>
          <p:cNvPr id="4" name="Title 3">
            <a:extLst>
              <a:ext uri="{FF2B5EF4-FFF2-40B4-BE49-F238E27FC236}">
                <a16:creationId xmlns:a16="http://schemas.microsoft.com/office/drawing/2014/main" id="{F6B8F8DB-192F-3028-80BF-66FC93F11222}"/>
              </a:ext>
            </a:extLst>
          </p:cNvPr>
          <p:cNvSpPr>
            <a:spLocks noGrp="1"/>
          </p:cNvSpPr>
          <p:nvPr>
            <p:ph type="title"/>
          </p:nvPr>
        </p:nvSpPr>
        <p:spPr>
          <a:xfrm>
            <a:off x="801029" y="-71631"/>
            <a:ext cx="10515600" cy="1325563"/>
          </a:xfrm>
        </p:spPr>
        <p:txBody>
          <a:bodyPr/>
          <a:lstStyle/>
          <a:p>
            <a:pPr algn="ctr"/>
            <a:r>
              <a:rPr lang="en-GB" dirty="0">
                <a:solidFill>
                  <a:schemeClr val="bg1"/>
                </a:solidFill>
                <a:latin typeface="Bebas Neue"/>
                <a:ea typeface="Tahoma"/>
                <a:cs typeface="Aharoni"/>
              </a:rPr>
              <a:t>MATCH OFFICIALS</a:t>
            </a:r>
          </a:p>
        </p:txBody>
      </p:sp>
      <p:sp>
        <p:nvSpPr>
          <p:cNvPr id="2" name="TextBox 1">
            <a:extLst>
              <a:ext uri="{FF2B5EF4-FFF2-40B4-BE49-F238E27FC236}">
                <a16:creationId xmlns:a16="http://schemas.microsoft.com/office/drawing/2014/main" id="{F9DD6A0D-20C3-68F1-0CE5-C1456A15401C}"/>
              </a:ext>
            </a:extLst>
          </p:cNvPr>
          <p:cNvSpPr txBox="1"/>
          <p:nvPr/>
        </p:nvSpPr>
        <p:spPr>
          <a:xfrm>
            <a:off x="1482672" y="1030638"/>
            <a:ext cx="10492352" cy="43396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dirty="0">
                <a:solidFill>
                  <a:srgbClr val="FFFFFF"/>
                </a:solidFill>
                <a:cs typeface="Arial"/>
              </a:rPr>
              <a:t>Captains must book officials, ensuring that the correct level of official is booked (this varies depending on the league you play in).​</a:t>
            </a:r>
          </a:p>
          <a:p>
            <a:pPr>
              <a:buChar char="•"/>
            </a:pPr>
            <a:r>
              <a:rPr lang="en-US" sz="2200" dirty="0">
                <a:solidFill>
                  <a:srgbClr val="0563C1"/>
                </a:solidFill>
                <a:cs typeface="Arial"/>
                <a:hlinkClick r:id="rId5"/>
              </a:rPr>
              <a:t>Appendix 5 </a:t>
            </a:r>
            <a:r>
              <a:rPr lang="en-US" sz="2200" dirty="0">
                <a:solidFill>
                  <a:srgbClr val="FFFFFF"/>
                </a:solidFill>
                <a:cs typeface="Arial"/>
              </a:rPr>
              <a:t>explains the level of qualification required for each sport.​</a:t>
            </a:r>
          </a:p>
          <a:p>
            <a:r>
              <a:rPr lang="en-US" sz="2200" dirty="0">
                <a:solidFill>
                  <a:srgbClr val="FFFFFF"/>
                </a:solidFill>
                <a:cs typeface="Arial"/>
              </a:rPr>
              <a:t>​</a:t>
            </a:r>
          </a:p>
          <a:p>
            <a:r>
              <a:rPr lang="en-US" sz="2200" dirty="0">
                <a:solidFill>
                  <a:srgbClr val="FFFFFF"/>
                </a:solidFill>
                <a:cs typeface="Arial"/>
              </a:rPr>
              <a:t>​</a:t>
            </a:r>
          </a:p>
          <a:p>
            <a:r>
              <a:rPr lang="en-US" i="1" dirty="0">
                <a:solidFill>
                  <a:srgbClr val="FFFFFF"/>
                </a:solidFill>
                <a:cs typeface="Arial"/>
              </a:rPr>
              <a:t>Neutral shall be taken to mean not being a current student, a member of staff (full-time or part-time), a member of the team, club* or Athletic Union (or equivalent) of the institution/Playing Entity concerned, or, being closely related to any member of the club. *A member of the club shall be taken to mean any player, coach, elected officer or team official.</a:t>
            </a:r>
            <a:r>
              <a:rPr lang="en-US" dirty="0">
                <a:solidFill>
                  <a:srgbClr val="FFFFFF"/>
                </a:solidFill>
                <a:cs typeface="Arial"/>
              </a:rPr>
              <a:t>​</a:t>
            </a:r>
          </a:p>
          <a:p>
            <a:r>
              <a:rPr lang="en-US" dirty="0">
                <a:solidFill>
                  <a:srgbClr val="FFFFFF"/>
                </a:solidFill>
                <a:cs typeface="Arial"/>
              </a:rPr>
              <a:t>​</a:t>
            </a:r>
          </a:p>
          <a:p>
            <a:pPr>
              <a:buChar char="•"/>
            </a:pPr>
            <a:r>
              <a:rPr lang="en-US" sz="2400" dirty="0">
                <a:solidFill>
                  <a:srgbClr val="FFFF00"/>
                </a:solidFill>
                <a:cs typeface="Arial"/>
              </a:rPr>
              <a:t>You must get written confirmation of bookings! (e-mails/texts). </a:t>
            </a:r>
            <a:r>
              <a:rPr lang="en-US" sz="2400" dirty="0">
                <a:solidFill>
                  <a:srgbClr val="FFFFFF"/>
                </a:solidFill>
                <a:cs typeface="Arial"/>
              </a:rPr>
              <a:t>If a ref cancels last minute, we can then provide evidence that they were booked.​</a:t>
            </a:r>
          </a:p>
          <a:p>
            <a:pPr algn="ctr"/>
            <a:r>
              <a:rPr lang="en-US" sz="2800" dirty="0">
                <a:solidFill>
                  <a:srgbClr val="FFFFFF"/>
                </a:solidFill>
                <a:cs typeface="Arial"/>
              </a:rPr>
              <a:t>​</a:t>
            </a:r>
            <a:r>
              <a:rPr lang="en-GB" sz="2800" dirty="0">
                <a:solidFill>
                  <a:srgbClr val="FFFFFF"/>
                </a:solidFill>
                <a:cs typeface="Arial"/>
              </a:rPr>
              <a:t>​</a:t>
            </a:r>
            <a:endParaRPr lang="en-US" sz="2800" dirty="0">
              <a:solidFill>
                <a:srgbClr val="FFFFFF"/>
              </a:solidFill>
              <a:cs typeface="Arial"/>
            </a:endParaRPr>
          </a:p>
        </p:txBody>
      </p:sp>
    </p:spTree>
    <p:extLst>
      <p:ext uri="{BB962C8B-B14F-4D97-AF65-F5344CB8AC3E}">
        <p14:creationId xmlns:p14="http://schemas.microsoft.com/office/powerpoint/2010/main" val="30098342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red background with a curved edge">
            <a:extLst>
              <a:ext uri="{FF2B5EF4-FFF2-40B4-BE49-F238E27FC236}">
                <a16:creationId xmlns:a16="http://schemas.microsoft.com/office/drawing/2014/main" id="{3CD9830A-22A3-541E-64AB-7D3C91EF80FE}"/>
              </a:ext>
            </a:extLst>
          </p:cNvPr>
          <p:cNvPicPr>
            <a:picLocks noGrp="1" noChangeAspect="1"/>
          </p:cNvPicPr>
          <p:nvPr>
            <p:ph idx="1"/>
          </p:nvPr>
        </p:nvPicPr>
        <p:blipFill>
          <a:blip r:embed="rId2"/>
          <a:stretch>
            <a:fillRect/>
          </a:stretch>
        </p:blipFill>
        <p:spPr>
          <a:xfrm>
            <a:off x="-22130" y="1822"/>
            <a:ext cx="12180501" cy="6862189"/>
          </a:xfrm>
        </p:spPr>
      </p:pic>
      <p:pic>
        <p:nvPicPr>
          <p:cNvPr id="5" name="Picture 4" descr="A black shield with white text&#10;&#10;Description automatically generated">
            <a:extLst>
              <a:ext uri="{FF2B5EF4-FFF2-40B4-BE49-F238E27FC236}">
                <a16:creationId xmlns:a16="http://schemas.microsoft.com/office/drawing/2014/main" id="{06E19077-5D11-69C2-398D-0F779439D1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72" y="141799"/>
            <a:ext cx="1491192" cy="1491192"/>
          </a:xfrm>
          <a:prstGeom prst="rect">
            <a:avLst/>
          </a:prstGeom>
        </p:spPr>
      </p:pic>
      <p:pic>
        <p:nvPicPr>
          <p:cNvPr id="7" name="Picture 6">
            <a:extLst>
              <a:ext uri="{FF2B5EF4-FFF2-40B4-BE49-F238E27FC236}">
                <a16:creationId xmlns:a16="http://schemas.microsoft.com/office/drawing/2014/main" id="{BEC343FE-8314-8BDB-5A85-E0928A8173E0}"/>
              </a:ext>
            </a:extLst>
          </p:cNvPr>
          <p:cNvPicPr>
            <a:picLocks noChangeAspect="1"/>
          </p:cNvPicPr>
          <p:nvPr/>
        </p:nvPicPr>
        <p:blipFill>
          <a:blip r:embed="rId4"/>
          <a:stretch>
            <a:fillRect/>
          </a:stretch>
        </p:blipFill>
        <p:spPr>
          <a:xfrm>
            <a:off x="10674012" y="139908"/>
            <a:ext cx="1362075" cy="457200"/>
          </a:xfrm>
          <a:prstGeom prst="rect">
            <a:avLst/>
          </a:prstGeom>
        </p:spPr>
      </p:pic>
      <p:sp>
        <p:nvSpPr>
          <p:cNvPr id="4" name="Title 3">
            <a:extLst>
              <a:ext uri="{FF2B5EF4-FFF2-40B4-BE49-F238E27FC236}">
                <a16:creationId xmlns:a16="http://schemas.microsoft.com/office/drawing/2014/main" id="{F6B8F8DB-192F-3028-80BF-66FC93F11222}"/>
              </a:ext>
            </a:extLst>
          </p:cNvPr>
          <p:cNvSpPr>
            <a:spLocks noGrp="1"/>
          </p:cNvSpPr>
          <p:nvPr>
            <p:ph type="title"/>
          </p:nvPr>
        </p:nvSpPr>
        <p:spPr>
          <a:xfrm>
            <a:off x="801029" y="-71631"/>
            <a:ext cx="10515600" cy="1325563"/>
          </a:xfrm>
        </p:spPr>
        <p:txBody>
          <a:bodyPr/>
          <a:lstStyle/>
          <a:p>
            <a:pPr algn="ctr"/>
            <a:r>
              <a:rPr lang="en-GB" dirty="0">
                <a:solidFill>
                  <a:schemeClr val="bg1"/>
                </a:solidFill>
                <a:latin typeface="Bebas Neue"/>
                <a:ea typeface="Tahoma"/>
                <a:cs typeface="Calibri Light"/>
              </a:rPr>
              <a:t>PAYING OFFICIALS </a:t>
            </a:r>
            <a:endParaRPr lang="en-GB" dirty="0">
              <a:solidFill>
                <a:schemeClr val="bg1"/>
              </a:solidFill>
              <a:latin typeface="Bebas Neue"/>
              <a:ea typeface="Tahoma"/>
              <a:cs typeface="Aharoni"/>
            </a:endParaRPr>
          </a:p>
        </p:txBody>
      </p:sp>
      <p:sp>
        <p:nvSpPr>
          <p:cNvPr id="2" name="TextBox 1">
            <a:extLst>
              <a:ext uri="{FF2B5EF4-FFF2-40B4-BE49-F238E27FC236}">
                <a16:creationId xmlns:a16="http://schemas.microsoft.com/office/drawing/2014/main" id="{17A53748-C9B4-E47A-ED12-5DA9CAA54311}"/>
              </a:ext>
            </a:extLst>
          </p:cNvPr>
          <p:cNvSpPr txBox="1"/>
          <p:nvPr/>
        </p:nvSpPr>
        <p:spPr>
          <a:xfrm>
            <a:off x="617350" y="1934706"/>
            <a:ext cx="10647335"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r>
              <a:rPr lang="en-GB" sz="2800" dirty="0">
                <a:solidFill>
                  <a:srgbClr val="FFFFFF"/>
                </a:solidFill>
                <a:latin typeface="Lato"/>
                <a:ea typeface="Lato"/>
                <a:cs typeface="Arial"/>
              </a:rPr>
              <a:t>Officials booked through </a:t>
            </a:r>
            <a:r>
              <a:rPr lang="en-GB" sz="2800" dirty="0" err="1">
                <a:solidFill>
                  <a:srgbClr val="FFFFFF"/>
                </a:solidFill>
                <a:latin typeface="Lato"/>
                <a:ea typeface="Lato"/>
                <a:cs typeface="Arial"/>
              </a:rPr>
              <a:t>YesRef</a:t>
            </a:r>
            <a:r>
              <a:rPr lang="en-GB" sz="2800" dirty="0">
                <a:solidFill>
                  <a:srgbClr val="FFFFFF"/>
                </a:solidFill>
                <a:latin typeface="Lato"/>
                <a:ea typeface="Lato"/>
                <a:cs typeface="Arial"/>
              </a:rPr>
              <a:t> will be paid through the app after the match</a:t>
            </a:r>
            <a:endParaRPr lang="en-GB" sz="2800" dirty="0">
              <a:solidFill>
                <a:srgbClr val="FFFFFF"/>
              </a:solidFill>
              <a:latin typeface="Lato"/>
              <a:cs typeface="Arial"/>
            </a:endParaRPr>
          </a:p>
          <a:p>
            <a:pPr>
              <a:buChar char="•"/>
            </a:pPr>
            <a:r>
              <a:rPr lang="en-GB" sz="2800" dirty="0">
                <a:solidFill>
                  <a:srgbClr val="FFFFFF"/>
                </a:solidFill>
                <a:latin typeface="Lato"/>
                <a:cs typeface="Arial"/>
              </a:rPr>
              <a:t>Officials not booked through </a:t>
            </a:r>
            <a:r>
              <a:rPr lang="en-GB" sz="2800" dirty="0" err="1">
                <a:solidFill>
                  <a:srgbClr val="FFFFFF"/>
                </a:solidFill>
                <a:latin typeface="Lato"/>
                <a:cs typeface="Arial"/>
              </a:rPr>
              <a:t>YesRef</a:t>
            </a:r>
            <a:r>
              <a:rPr lang="en-GB" sz="2800" dirty="0">
                <a:solidFill>
                  <a:srgbClr val="FFFFFF"/>
                </a:solidFill>
                <a:latin typeface="Lato"/>
                <a:cs typeface="Arial"/>
              </a:rPr>
              <a:t> will need to submit </a:t>
            </a:r>
            <a:r>
              <a:rPr lang="en-GB" sz="2800" dirty="0">
                <a:solidFill>
                  <a:srgbClr val="FFFFFF"/>
                </a:solidFill>
                <a:latin typeface="Lato"/>
                <a:cs typeface="Arial"/>
                <a:hlinkClick r:id="rId5">
                  <a:extLst>
                    <a:ext uri="{A12FA001-AC4F-418D-AE19-62706E023703}">
                      <ahyp:hlinkClr xmlns:ahyp="http://schemas.microsoft.com/office/drawing/2018/hyperlinkcolor" val="tx"/>
                    </a:ext>
                  </a:extLst>
                </a:hlinkClick>
              </a:rPr>
              <a:t>invoices</a:t>
            </a:r>
            <a:r>
              <a:rPr lang="en-GB" sz="2800" dirty="0">
                <a:solidFill>
                  <a:srgbClr val="FFFFFF"/>
                </a:solidFill>
                <a:latin typeface="Lato"/>
                <a:cs typeface="Arial"/>
              </a:rPr>
              <a:t> in order to get paid</a:t>
            </a:r>
            <a:r>
              <a:rPr lang="en-US" sz="2800" dirty="0">
                <a:solidFill>
                  <a:srgbClr val="FFFFFF"/>
                </a:solidFill>
                <a:latin typeface="Lato"/>
                <a:cs typeface="Arial"/>
              </a:rPr>
              <a:t>​</a:t>
            </a:r>
            <a:endParaRPr lang="en-US" dirty="0"/>
          </a:p>
          <a:p>
            <a:pPr>
              <a:buChar char="•"/>
            </a:pPr>
            <a:r>
              <a:rPr lang="en-GB" sz="2800" dirty="0">
                <a:solidFill>
                  <a:srgbClr val="FFFFFF"/>
                </a:solidFill>
                <a:latin typeface="Lato"/>
                <a:cs typeface="Arial"/>
              </a:rPr>
              <a:t>These need to be submitted to </a:t>
            </a:r>
            <a:r>
              <a:rPr lang="en-GB" sz="2800" dirty="0">
                <a:solidFill>
                  <a:srgbClr val="FFFFFF"/>
                </a:solidFill>
                <a:latin typeface="Lato"/>
                <a:cs typeface="Arial"/>
                <a:hlinkClick r:id="rId6">
                  <a:extLst>
                    <a:ext uri="{A12FA001-AC4F-418D-AE19-62706E023703}">
                      <ahyp:hlinkClr xmlns:ahyp="http://schemas.microsoft.com/office/drawing/2018/hyperlinkcolor" val="tx"/>
                    </a:ext>
                  </a:extLst>
                </a:hlinkClick>
              </a:rPr>
              <a:t>suinvoices@essex.ac.uk</a:t>
            </a:r>
            <a:r>
              <a:rPr lang="en-GB" sz="2800" dirty="0">
                <a:solidFill>
                  <a:srgbClr val="FFFFFF"/>
                </a:solidFill>
                <a:latin typeface="Lato"/>
                <a:cs typeface="Arial"/>
                <a:hlinkClick r:id="rId6"/>
              </a:rPr>
              <a:t>​</a:t>
            </a:r>
            <a:r>
              <a:rPr lang="en-GB" sz="2800" dirty="0">
                <a:solidFill>
                  <a:srgbClr val="FFFFFF"/>
                </a:solidFill>
                <a:latin typeface="Lato"/>
                <a:cs typeface="Arial"/>
              </a:rPr>
              <a:t> by Thursday morning</a:t>
            </a:r>
          </a:p>
          <a:p>
            <a:pPr>
              <a:buChar char="•"/>
            </a:pPr>
            <a:r>
              <a:rPr lang="en-GB" sz="2800" dirty="0">
                <a:solidFill>
                  <a:srgbClr val="FFFFFF"/>
                </a:solidFill>
                <a:latin typeface="Lato"/>
                <a:cs typeface="Arial"/>
              </a:rPr>
              <a:t>Payment runs take place every Wednesday – week after a fixture​</a:t>
            </a:r>
            <a:endParaRPr lang="en-GB" sz="2800" dirty="0">
              <a:solidFill>
                <a:srgbClr val="FFFFFF"/>
              </a:solidFill>
              <a:latin typeface="Lato"/>
              <a:ea typeface="Lato"/>
              <a:cs typeface="Arial"/>
            </a:endParaRPr>
          </a:p>
          <a:p>
            <a:pPr>
              <a:buChar char="•"/>
            </a:pPr>
            <a:r>
              <a:rPr lang="en-GB" sz="2800" dirty="0">
                <a:solidFill>
                  <a:srgbClr val="FFFFFF"/>
                </a:solidFill>
                <a:latin typeface="Lato"/>
                <a:cs typeface="Arial"/>
              </a:rPr>
              <a:t>If invoice is submitted before this point, the recipient should receive funds within 5 workings days</a:t>
            </a:r>
            <a:endParaRPr lang="en-GB" sz="2800" dirty="0">
              <a:solidFill>
                <a:srgbClr val="FFFFFF"/>
              </a:solidFill>
              <a:latin typeface="Lato"/>
              <a:ea typeface="Lato"/>
              <a:cs typeface="Arial"/>
            </a:endParaRPr>
          </a:p>
        </p:txBody>
      </p:sp>
    </p:spTree>
    <p:extLst>
      <p:ext uri="{BB962C8B-B14F-4D97-AF65-F5344CB8AC3E}">
        <p14:creationId xmlns:p14="http://schemas.microsoft.com/office/powerpoint/2010/main" val="25346953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red background with a curved edge">
            <a:extLst>
              <a:ext uri="{FF2B5EF4-FFF2-40B4-BE49-F238E27FC236}">
                <a16:creationId xmlns:a16="http://schemas.microsoft.com/office/drawing/2014/main" id="{3CD9830A-22A3-541E-64AB-7D3C91EF80FE}"/>
              </a:ext>
            </a:extLst>
          </p:cNvPr>
          <p:cNvPicPr>
            <a:picLocks noGrp="1" noChangeAspect="1"/>
          </p:cNvPicPr>
          <p:nvPr>
            <p:ph idx="1"/>
          </p:nvPr>
        </p:nvPicPr>
        <p:blipFill>
          <a:blip r:embed="rId2"/>
          <a:stretch>
            <a:fillRect/>
          </a:stretch>
        </p:blipFill>
        <p:spPr>
          <a:xfrm>
            <a:off x="-22130" y="1822"/>
            <a:ext cx="12180501" cy="6862189"/>
          </a:xfrm>
        </p:spPr>
      </p:pic>
      <p:pic>
        <p:nvPicPr>
          <p:cNvPr id="5" name="Picture 4" descr="A black shield with white text&#10;&#10;Description automatically generated">
            <a:extLst>
              <a:ext uri="{FF2B5EF4-FFF2-40B4-BE49-F238E27FC236}">
                <a16:creationId xmlns:a16="http://schemas.microsoft.com/office/drawing/2014/main" id="{06E19077-5D11-69C2-398D-0F779439D1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72" y="141799"/>
            <a:ext cx="1491192" cy="1491192"/>
          </a:xfrm>
          <a:prstGeom prst="rect">
            <a:avLst/>
          </a:prstGeom>
        </p:spPr>
      </p:pic>
      <p:pic>
        <p:nvPicPr>
          <p:cNvPr id="7" name="Picture 6">
            <a:extLst>
              <a:ext uri="{FF2B5EF4-FFF2-40B4-BE49-F238E27FC236}">
                <a16:creationId xmlns:a16="http://schemas.microsoft.com/office/drawing/2014/main" id="{BEC343FE-8314-8BDB-5A85-E0928A8173E0}"/>
              </a:ext>
            </a:extLst>
          </p:cNvPr>
          <p:cNvPicPr>
            <a:picLocks noChangeAspect="1"/>
          </p:cNvPicPr>
          <p:nvPr/>
        </p:nvPicPr>
        <p:blipFill>
          <a:blip r:embed="rId4"/>
          <a:stretch>
            <a:fillRect/>
          </a:stretch>
        </p:blipFill>
        <p:spPr>
          <a:xfrm>
            <a:off x="10674012" y="139908"/>
            <a:ext cx="1362075" cy="457200"/>
          </a:xfrm>
          <a:prstGeom prst="rect">
            <a:avLst/>
          </a:prstGeom>
        </p:spPr>
      </p:pic>
      <p:sp>
        <p:nvSpPr>
          <p:cNvPr id="4" name="Title 3">
            <a:extLst>
              <a:ext uri="{FF2B5EF4-FFF2-40B4-BE49-F238E27FC236}">
                <a16:creationId xmlns:a16="http://schemas.microsoft.com/office/drawing/2014/main" id="{F6B8F8DB-192F-3028-80BF-66FC93F11222}"/>
              </a:ext>
            </a:extLst>
          </p:cNvPr>
          <p:cNvSpPr>
            <a:spLocks noGrp="1"/>
          </p:cNvSpPr>
          <p:nvPr>
            <p:ph type="title"/>
          </p:nvPr>
        </p:nvSpPr>
        <p:spPr>
          <a:xfrm>
            <a:off x="801029" y="-71631"/>
            <a:ext cx="10515600" cy="1325563"/>
          </a:xfrm>
        </p:spPr>
        <p:txBody>
          <a:bodyPr/>
          <a:lstStyle/>
          <a:p>
            <a:pPr algn="ctr"/>
            <a:r>
              <a:rPr lang="en-GB" dirty="0">
                <a:solidFill>
                  <a:schemeClr val="bg1"/>
                </a:solidFill>
                <a:latin typeface="Bebas Neue"/>
                <a:ea typeface="Tahoma"/>
                <a:cs typeface="Calibri Light"/>
              </a:rPr>
              <a:t>TRANSPORT </a:t>
            </a:r>
            <a:endParaRPr lang="en-GB" dirty="0">
              <a:solidFill>
                <a:schemeClr val="bg1"/>
              </a:solidFill>
              <a:latin typeface="Bebas Neue"/>
              <a:ea typeface="Tahoma"/>
              <a:cs typeface="Aharoni"/>
            </a:endParaRPr>
          </a:p>
        </p:txBody>
      </p:sp>
      <p:sp>
        <p:nvSpPr>
          <p:cNvPr id="2" name="TextBox 1">
            <a:extLst>
              <a:ext uri="{FF2B5EF4-FFF2-40B4-BE49-F238E27FC236}">
                <a16:creationId xmlns:a16="http://schemas.microsoft.com/office/drawing/2014/main" id="{7CE715C0-8F83-A727-2916-25D7DE704B4E}"/>
              </a:ext>
            </a:extLst>
          </p:cNvPr>
          <p:cNvSpPr txBox="1"/>
          <p:nvPr/>
        </p:nvSpPr>
        <p:spPr>
          <a:xfrm>
            <a:off x="1340604" y="1482672"/>
            <a:ext cx="9149166"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solidFill>
                  <a:srgbClr val="FFFFFF"/>
                </a:solidFill>
                <a:latin typeface="Lato"/>
                <a:cs typeface="Segoe UI"/>
              </a:rPr>
              <a:t>Transport costs for BUCS are all covered by our central budget, but please pick the cheapest, most suitable method of transport to get your team to the match.</a:t>
            </a:r>
            <a:r>
              <a:rPr lang="en-US" sz="2000" dirty="0">
                <a:solidFill>
                  <a:srgbClr val="FFFFFF"/>
                </a:solidFill>
                <a:latin typeface="Lato"/>
                <a:cs typeface="Segoe UI"/>
              </a:rPr>
              <a:t>​</a:t>
            </a:r>
          </a:p>
          <a:p>
            <a:r>
              <a:rPr lang="en-GB" sz="2000" dirty="0">
                <a:solidFill>
                  <a:srgbClr val="FFFFFF"/>
                </a:solidFill>
                <a:latin typeface="Lato"/>
                <a:cs typeface="Segoe UI"/>
              </a:rPr>
              <a:t>In order of cost (low to high):</a:t>
            </a:r>
            <a:r>
              <a:rPr lang="en-US" sz="2000" dirty="0">
                <a:solidFill>
                  <a:srgbClr val="FFFFFF"/>
                </a:solidFill>
                <a:latin typeface="Lato"/>
                <a:cs typeface="Segoe UI"/>
              </a:rPr>
              <a:t>​</a:t>
            </a:r>
            <a:endParaRPr lang="en-US" sz="2000" dirty="0">
              <a:solidFill>
                <a:srgbClr val="FFFFFF"/>
              </a:solidFill>
              <a:latin typeface="Lato"/>
              <a:ea typeface="Lato"/>
              <a:cs typeface="Segoe UI"/>
            </a:endParaRPr>
          </a:p>
          <a:p>
            <a:pPr lvl="1" algn="ctr">
              <a:buChar char="•"/>
            </a:pPr>
            <a:endParaRPr lang="en-GB" sz="2000" dirty="0">
              <a:solidFill>
                <a:srgbClr val="FFFFFF"/>
              </a:solidFill>
              <a:latin typeface="Lato"/>
              <a:ea typeface="Lato"/>
              <a:cs typeface="Arial"/>
            </a:endParaRPr>
          </a:p>
          <a:p>
            <a:pPr lvl="1">
              <a:buChar char="•"/>
            </a:pPr>
            <a:r>
              <a:rPr lang="en-GB" sz="2400" b="1" dirty="0">
                <a:solidFill>
                  <a:srgbClr val="FFFFFF"/>
                </a:solidFill>
                <a:latin typeface="Lato"/>
                <a:cs typeface="Arial"/>
              </a:rPr>
              <a:t>Cars</a:t>
            </a:r>
            <a:r>
              <a:rPr lang="en-US" sz="2400" dirty="0">
                <a:solidFill>
                  <a:srgbClr val="FFFFFF"/>
                </a:solidFill>
                <a:latin typeface="Lato"/>
                <a:cs typeface="Arial"/>
              </a:rPr>
              <a:t>​</a:t>
            </a:r>
            <a:endParaRPr lang="en-US" sz="2400" dirty="0">
              <a:solidFill>
                <a:srgbClr val="FFFFFF"/>
              </a:solidFill>
              <a:latin typeface="Lato"/>
              <a:ea typeface="Lato"/>
              <a:cs typeface="Arial"/>
            </a:endParaRPr>
          </a:p>
          <a:p>
            <a:pPr lvl="1">
              <a:buChar char="•"/>
            </a:pPr>
            <a:r>
              <a:rPr lang="en-GB" sz="2400" b="1" dirty="0">
                <a:solidFill>
                  <a:srgbClr val="FFFFFF"/>
                </a:solidFill>
                <a:latin typeface="Lato"/>
                <a:cs typeface="Arial"/>
              </a:rPr>
              <a:t>Train/Tube</a:t>
            </a:r>
            <a:r>
              <a:rPr lang="en-US" sz="2400" dirty="0">
                <a:solidFill>
                  <a:srgbClr val="FFFFFF"/>
                </a:solidFill>
                <a:latin typeface="Lato"/>
                <a:cs typeface="Arial"/>
              </a:rPr>
              <a:t>​</a:t>
            </a:r>
            <a:endParaRPr lang="en-US" sz="2400" dirty="0">
              <a:solidFill>
                <a:srgbClr val="FFFFFF"/>
              </a:solidFill>
              <a:latin typeface="Lato"/>
              <a:ea typeface="Lato"/>
              <a:cs typeface="Arial"/>
            </a:endParaRPr>
          </a:p>
          <a:p>
            <a:pPr lvl="1">
              <a:buChar char="•"/>
            </a:pPr>
            <a:r>
              <a:rPr lang="en-GB" sz="2400" b="1" dirty="0">
                <a:solidFill>
                  <a:srgbClr val="FFFFFF"/>
                </a:solidFill>
                <a:latin typeface="Lato"/>
                <a:cs typeface="Arial"/>
              </a:rPr>
              <a:t>Externally hired minibuses and coaches</a:t>
            </a:r>
            <a:r>
              <a:rPr lang="en-US" sz="2400" dirty="0">
                <a:solidFill>
                  <a:srgbClr val="FFFFFF"/>
                </a:solidFill>
                <a:latin typeface="Lato"/>
                <a:cs typeface="Arial"/>
              </a:rPr>
              <a:t>​</a:t>
            </a:r>
            <a:endParaRPr lang="en-US" sz="2400" dirty="0">
              <a:solidFill>
                <a:srgbClr val="FFFFFF"/>
              </a:solidFill>
              <a:latin typeface="Lato"/>
              <a:ea typeface="Lato"/>
              <a:cs typeface="Arial"/>
            </a:endParaRPr>
          </a:p>
          <a:p>
            <a:r>
              <a:rPr lang="en-US" sz="2800" dirty="0">
                <a:solidFill>
                  <a:srgbClr val="FFFFFF"/>
                </a:solidFill>
                <a:latin typeface="Lato"/>
                <a:cs typeface="Segoe UI"/>
              </a:rPr>
              <a:t>​</a:t>
            </a:r>
            <a:endParaRPr lang="en-US" sz="2800" dirty="0">
              <a:solidFill>
                <a:srgbClr val="FFFFFF"/>
              </a:solidFill>
              <a:latin typeface="Lato"/>
              <a:ea typeface="Lato"/>
              <a:cs typeface="Segoe UI"/>
            </a:endParaRPr>
          </a:p>
          <a:p>
            <a:r>
              <a:rPr lang="en-US" sz="2000" dirty="0">
                <a:solidFill>
                  <a:srgbClr val="FFFFFF"/>
                </a:solidFill>
                <a:latin typeface="Lato"/>
                <a:cs typeface="Segoe UI"/>
              </a:rPr>
              <a:t>We will not refund any taxis (unless agreed in advance).</a:t>
            </a:r>
            <a:r>
              <a:rPr lang="en-GB" sz="2000" dirty="0">
                <a:solidFill>
                  <a:srgbClr val="FFFFFF"/>
                </a:solidFill>
                <a:latin typeface="Lato"/>
                <a:cs typeface="Segoe UI"/>
              </a:rPr>
              <a:t>​</a:t>
            </a:r>
            <a:endParaRPr lang="en-GB" sz="2000" dirty="0">
              <a:solidFill>
                <a:srgbClr val="FFFFFF"/>
              </a:solidFill>
              <a:latin typeface="Lato"/>
              <a:ea typeface="Lato"/>
              <a:cs typeface="Segoe UI"/>
            </a:endParaRPr>
          </a:p>
        </p:txBody>
      </p:sp>
    </p:spTree>
    <p:extLst>
      <p:ext uri="{BB962C8B-B14F-4D97-AF65-F5344CB8AC3E}">
        <p14:creationId xmlns:p14="http://schemas.microsoft.com/office/powerpoint/2010/main" val="15558205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red background with a curved edge">
            <a:extLst>
              <a:ext uri="{FF2B5EF4-FFF2-40B4-BE49-F238E27FC236}">
                <a16:creationId xmlns:a16="http://schemas.microsoft.com/office/drawing/2014/main" id="{3CD9830A-22A3-541E-64AB-7D3C91EF80FE}"/>
              </a:ext>
            </a:extLst>
          </p:cNvPr>
          <p:cNvPicPr>
            <a:picLocks noGrp="1" noChangeAspect="1"/>
          </p:cNvPicPr>
          <p:nvPr>
            <p:ph idx="1"/>
          </p:nvPr>
        </p:nvPicPr>
        <p:blipFill>
          <a:blip r:embed="rId2"/>
          <a:stretch>
            <a:fillRect/>
          </a:stretch>
        </p:blipFill>
        <p:spPr>
          <a:xfrm>
            <a:off x="-22130" y="1822"/>
            <a:ext cx="12180501" cy="6862189"/>
          </a:xfrm>
        </p:spPr>
      </p:pic>
      <p:pic>
        <p:nvPicPr>
          <p:cNvPr id="5" name="Picture 4" descr="A black shield with white text&#10;&#10;Description automatically generated">
            <a:extLst>
              <a:ext uri="{FF2B5EF4-FFF2-40B4-BE49-F238E27FC236}">
                <a16:creationId xmlns:a16="http://schemas.microsoft.com/office/drawing/2014/main" id="{06E19077-5D11-69C2-398D-0F779439D1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72" y="141799"/>
            <a:ext cx="1491192" cy="1491192"/>
          </a:xfrm>
          <a:prstGeom prst="rect">
            <a:avLst/>
          </a:prstGeom>
        </p:spPr>
      </p:pic>
      <p:pic>
        <p:nvPicPr>
          <p:cNvPr id="7" name="Picture 6">
            <a:extLst>
              <a:ext uri="{FF2B5EF4-FFF2-40B4-BE49-F238E27FC236}">
                <a16:creationId xmlns:a16="http://schemas.microsoft.com/office/drawing/2014/main" id="{BEC343FE-8314-8BDB-5A85-E0928A8173E0}"/>
              </a:ext>
            </a:extLst>
          </p:cNvPr>
          <p:cNvPicPr>
            <a:picLocks noChangeAspect="1"/>
          </p:cNvPicPr>
          <p:nvPr/>
        </p:nvPicPr>
        <p:blipFill>
          <a:blip r:embed="rId4"/>
          <a:stretch>
            <a:fillRect/>
          </a:stretch>
        </p:blipFill>
        <p:spPr>
          <a:xfrm>
            <a:off x="10674012" y="139908"/>
            <a:ext cx="1362075" cy="457200"/>
          </a:xfrm>
          <a:prstGeom prst="rect">
            <a:avLst/>
          </a:prstGeom>
        </p:spPr>
      </p:pic>
      <p:sp>
        <p:nvSpPr>
          <p:cNvPr id="4" name="Title 3">
            <a:extLst>
              <a:ext uri="{FF2B5EF4-FFF2-40B4-BE49-F238E27FC236}">
                <a16:creationId xmlns:a16="http://schemas.microsoft.com/office/drawing/2014/main" id="{F6B8F8DB-192F-3028-80BF-66FC93F11222}"/>
              </a:ext>
            </a:extLst>
          </p:cNvPr>
          <p:cNvSpPr>
            <a:spLocks noGrp="1"/>
          </p:cNvSpPr>
          <p:nvPr>
            <p:ph type="title"/>
          </p:nvPr>
        </p:nvSpPr>
        <p:spPr>
          <a:xfrm>
            <a:off x="801029" y="-71631"/>
            <a:ext cx="10515600" cy="1325563"/>
          </a:xfrm>
        </p:spPr>
        <p:txBody>
          <a:bodyPr/>
          <a:lstStyle/>
          <a:p>
            <a:pPr algn="ctr"/>
            <a:r>
              <a:rPr lang="en-GB" dirty="0">
                <a:solidFill>
                  <a:schemeClr val="bg1"/>
                </a:solidFill>
                <a:latin typeface="Bebas Neue"/>
                <a:ea typeface="Tahoma"/>
                <a:cs typeface="Calibri Light"/>
              </a:rPr>
              <a:t>CARS</a:t>
            </a:r>
          </a:p>
        </p:txBody>
      </p:sp>
      <p:sp>
        <p:nvSpPr>
          <p:cNvPr id="2" name="TextBox 1">
            <a:extLst>
              <a:ext uri="{FF2B5EF4-FFF2-40B4-BE49-F238E27FC236}">
                <a16:creationId xmlns:a16="http://schemas.microsoft.com/office/drawing/2014/main" id="{E509965F-9B37-E84F-9A46-4F036526912A}"/>
              </a:ext>
            </a:extLst>
          </p:cNvPr>
          <p:cNvSpPr txBox="1"/>
          <p:nvPr/>
        </p:nvSpPr>
        <p:spPr>
          <a:xfrm>
            <a:off x="1482672" y="1482671"/>
            <a:ext cx="9329979" cy="37702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buChar char="•"/>
            </a:pPr>
            <a:r>
              <a:rPr lang="en-GB" sz="2200" dirty="0">
                <a:solidFill>
                  <a:srgbClr val="FFFFFF"/>
                </a:solidFill>
                <a:latin typeface="Lato"/>
                <a:cs typeface="Arial"/>
              </a:rPr>
              <a:t>If you drive your own personal car to a fixture, you are eligible to claim back between </a:t>
            </a:r>
            <a:r>
              <a:rPr lang="en-GB" sz="2200" b="1" dirty="0">
                <a:solidFill>
                  <a:srgbClr val="FFFFFF"/>
                </a:solidFill>
                <a:latin typeface="Lato"/>
                <a:cs typeface="Arial"/>
              </a:rPr>
              <a:t>25p-45p* per mile travelled</a:t>
            </a:r>
            <a:r>
              <a:rPr lang="en-GB" sz="2200" dirty="0">
                <a:solidFill>
                  <a:srgbClr val="FFFFFF"/>
                </a:solidFill>
                <a:latin typeface="Lato"/>
                <a:cs typeface="Arial"/>
              </a:rPr>
              <a:t>. You can claim this back through a BUCS expense form (available from SU reception).</a:t>
            </a:r>
            <a:r>
              <a:rPr lang="en-US" sz="2200" dirty="0">
                <a:solidFill>
                  <a:srgbClr val="FFFFFF"/>
                </a:solidFill>
                <a:latin typeface="Lato"/>
                <a:cs typeface="Arial"/>
              </a:rPr>
              <a:t>​</a:t>
            </a:r>
            <a:endParaRPr lang="en-US" sz="2200" dirty="0">
              <a:solidFill>
                <a:srgbClr val="FFFFFF"/>
              </a:solidFill>
              <a:latin typeface="Lato"/>
              <a:ea typeface="Lato"/>
              <a:cs typeface="Arial"/>
            </a:endParaRPr>
          </a:p>
          <a:p>
            <a:pPr algn="just">
              <a:buChar char="•"/>
            </a:pPr>
            <a:r>
              <a:rPr lang="en-GB" sz="2200" dirty="0">
                <a:solidFill>
                  <a:srgbClr val="FFFFFF"/>
                </a:solidFill>
                <a:latin typeface="Lato"/>
                <a:cs typeface="Arial"/>
              </a:rPr>
              <a:t>​* an additional 5p/mile for each additional passenger taken</a:t>
            </a:r>
            <a:endParaRPr lang="en-GB" sz="2200" dirty="0">
              <a:solidFill>
                <a:srgbClr val="FFFFFF"/>
              </a:solidFill>
              <a:latin typeface="Lato"/>
              <a:ea typeface="Lato"/>
              <a:cs typeface="Arial"/>
            </a:endParaRPr>
          </a:p>
          <a:p>
            <a:pPr algn="just">
              <a:buChar char="•"/>
            </a:pPr>
            <a:r>
              <a:rPr lang="en-GB" sz="2200" dirty="0">
                <a:solidFill>
                  <a:srgbClr val="FFFFFF"/>
                </a:solidFill>
                <a:latin typeface="Lato"/>
                <a:cs typeface="Arial"/>
              </a:rPr>
              <a:t>Students who wish to drive will need to send a photo of their driving license (front and back of card) and a copy of their insurance document to blades@essex.ac.uk before being able to claim back any expenses.</a:t>
            </a:r>
            <a:r>
              <a:rPr lang="en-US" sz="2200" dirty="0">
                <a:solidFill>
                  <a:srgbClr val="FFFFFF"/>
                </a:solidFill>
                <a:latin typeface="Lato"/>
                <a:cs typeface="Arial"/>
              </a:rPr>
              <a:t>​</a:t>
            </a:r>
            <a:endParaRPr lang="en-US" sz="2200" dirty="0">
              <a:solidFill>
                <a:srgbClr val="FFFFFF"/>
              </a:solidFill>
              <a:latin typeface="Lato"/>
              <a:ea typeface="Lato"/>
              <a:cs typeface="Arial"/>
            </a:endParaRPr>
          </a:p>
          <a:p>
            <a:pPr algn="just">
              <a:buChar char="•"/>
            </a:pPr>
            <a:endParaRPr lang="en-US" sz="2200" dirty="0">
              <a:solidFill>
                <a:srgbClr val="FFFFFF"/>
              </a:solidFill>
              <a:latin typeface="Lato"/>
              <a:ea typeface="Lato"/>
              <a:cs typeface="Arial"/>
            </a:endParaRPr>
          </a:p>
          <a:p>
            <a:pPr algn="just"/>
            <a:r>
              <a:rPr lang="en-US" sz="2200" i="1" dirty="0">
                <a:solidFill>
                  <a:srgbClr val="FFFFFF"/>
                </a:solidFill>
                <a:latin typeface="Lato"/>
                <a:cs typeface="Segoe UI"/>
              </a:rPr>
              <a:t>This is usually the cheapest method of transport, so we will encourage teams to drive where possible.</a:t>
            </a:r>
            <a:r>
              <a:rPr lang="en-GB" sz="2200" dirty="0">
                <a:solidFill>
                  <a:srgbClr val="FFFFFF"/>
                </a:solidFill>
                <a:latin typeface="Lato"/>
                <a:cs typeface="Segoe UI"/>
              </a:rPr>
              <a:t>​</a:t>
            </a:r>
            <a:endParaRPr lang="en-GB" sz="2200" dirty="0">
              <a:solidFill>
                <a:srgbClr val="FFFFFF"/>
              </a:solidFill>
              <a:latin typeface="Lato"/>
              <a:ea typeface="Lato"/>
              <a:cs typeface="Segoe UI"/>
            </a:endParaRPr>
          </a:p>
          <a:p>
            <a:r>
              <a:rPr lang="en-GB" sz="1900" dirty="0">
                <a:solidFill>
                  <a:srgbClr val="FFFFFF"/>
                </a:solidFill>
                <a:latin typeface="Lato"/>
                <a:cs typeface="Segoe UI"/>
              </a:rPr>
              <a:t>​</a:t>
            </a:r>
            <a:endParaRPr lang="en-GB" sz="1900" dirty="0">
              <a:solidFill>
                <a:srgbClr val="FFFFFF"/>
              </a:solidFill>
              <a:latin typeface="Lato"/>
              <a:ea typeface="Lato"/>
              <a:cs typeface="Segoe UI"/>
            </a:endParaRPr>
          </a:p>
        </p:txBody>
      </p:sp>
    </p:spTree>
    <p:extLst>
      <p:ext uri="{BB962C8B-B14F-4D97-AF65-F5344CB8AC3E}">
        <p14:creationId xmlns:p14="http://schemas.microsoft.com/office/powerpoint/2010/main" val="12363889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red background with a curved edge">
            <a:extLst>
              <a:ext uri="{FF2B5EF4-FFF2-40B4-BE49-F238E27FC236}">
                <a16:creationId xmlns:a16="http://schemas.microsoft.com/office/drawing/2014/main" id="{3CD9830A-22A3-541E-64AB-7D3C91EF80FE}"/>
              </a:ext>
            </a:extLst>
          </p:cNvPr>
          <p:cNvPicPr>
            <a:picLocks noGrp="1" noChangeAspect="1"/>
          </p:cNvPicPr>
          <p:nvPr>
            <p:ph idx="1"/>
          </p:nvPr>
        </p:nvPicPr>
        <p:blipFill>
          <a:blip r:embed="rId2"/>
          <a:stretch>
            <a:fillRect/>
          </a:stretch>
        </p:blipFill>
        <p:spPr>
          <a:xfrm>
            <a:off x="-22130" y="1822"/>
            <a:ext cx="12180501" cy="6862189"/>
          </a:xfrm>
        </p:spPr>
      </p:pic>
      <p:pic>
        <p:nvPicPr>
          <p:cNvPr id="5" name="Picture 4" descr="A black shield with white text&#10;&#10;Description automatically generated">
            <a:extLst>
              <a:ext uri="{FF2B5EF4-FFF2-40B4-BE49-F238E27FC236}">
                <a16:creationId xmlns:a16="http://schemas.microsoft.com/office/drawing/2014/main" id="{06E19077-5D11-69C2-398D-0F779439D1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72" y="141799"/>
            <a:ext cx="1491192" cy="1491192"/>
          </a:xfrm>
          <a:prstGeom prst="rect">
            <a:avLst/>
          </a:prstGeom>
        </p:spPr>
      </p:pic>
      <p:pic>
        <p:nvPicPr>
          <p:cNvPr id="7" name="Picture 6">
            <a:extLst>
              <a:ext uri="{FF2B5EF4-FFF2-40B4-BE49-F238E27FC236}">
                <a16:creationId xmlns:a16="http://schemas.microsoft.com/office/drawing/2014/main" id="{BEC343FE-8314-8BDB-5A85-E0928A8173E0}"/>
              </a:ext>
            </a:extLst>
          </p:cNvPr>
          <p:cNvPicPr>
            <a:picLocks noChangeAspect="1"/>
          </p:cNvPicPr>
          <p:nvPr/>
        </p:nvPicPr>
        <p:blipFill>
          <a:blip r:embed="rId4"/>
          <a:stretch>
            <a:fillRect/>
          </a:stretch>
        </p:blipFill>
        <p:spPr>
          <a:xfrm>
            <a:off x="10674012" y="139908"/>
            <a:ext cx="1362075" cy="457200"/>
          </a:xfrm>
          <a:prstGeom prst="rect">
            <a:avLst/>
          </a:prstGeom>
        </p:spPr>
      </p:pic>
      <p:sp>
        <p:nvSpPr>
          <p:cNvPr id="4" name="Title 3">
            <a:extLst>
              <a:ext uri="{FF2B5EF4-FFF2-40B4-BE49-F238E27FC236}">
                <a16:creationId xmlns:a16="http://schemas.microsoft.com/office/drawing/2014/main" id="{F6B8F8DB-192F-3028-80BF-66FC93F11222}"/>
              </a:ext>
            </a:extLst>
          </p:cNvPr>
          <p:cNvSpPr>
            <a:spLocks noGrp="1"/>
          </p:cNvSpPr>
          <p:nvPr>
            <p:ph type="title"/>
          </p:nvPr>
        </p:nvSpPr>
        <p:spPr>
          <a:xfrm>
            <a:off x="801029" y="-71631"/>
            <a:ext cx="10515600" cy="1325563"/>
          </a:xfrm>
        </p:spPr>
        <p:txBody>
          <a:bodyPr/>
          <a:lstStyle/>
          <a:p>
            <a:pPr algn="ctr"/>
            <a:r>
              <a:rPr lang="en-GB" dirty="0">
                <a:solidFill>
                  <a:schemeClr val="bg1"/>
                </a:solidFill>
                <a:latin typeface="Bebas Neue"/>
                <a:ea typeface="Tahoma"/>
                <a:cs typeface="Calibri Light"/>
              </a:rPr>
              <a:t>trains</a:t>
            </a:r>
          </a:p>
        </p:txBody>
      </p:sp>
      <p:sp>
        <p:nvSpPr>
          <p:cNvPr id="2" name="TextBox 1">
            <a:extLst>
              <a:ext uri="{FF2B5EF4-FFF2-40B4-BE49-F238E27FC236}">
                <a16:creationId xmlns:a16="http://schemas.microsoft.com/office/drawing/2014/main" id="{B58C1D4E-7977-64A2-D58F-A17C5E820A03}"/>
              </a:ext>
            </a:extLst>
          </p:cNvPr>
          <p:cNvSpPr txBox="1"/>
          <p:nvPr/>
        </p:nvSpPr>
        <p:spPr>
          <a:xfrm>
            <a:off x="1353520" y="1263112"/>
            <a:ext cx="9601199"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buChar char="•"/>
            </a:pPr>
            <a:r>
              <a:rPr lang="en-GB" sz="2200" dirty="0">
                <a:solidFill>
                  <a:srgbClr val="FFFFFF"/>
                </a:solidFill>
                <a:latin typeface="Lato"/>
                <a:cs typeface="Arial"/>
              </a:rPr>
              <a:t>The sports office have a business account with Trainline and therefore works out cheaper for us to book the tickets for teams and prevents players from paying and claiming back costs. </a:t>
            </a:r>
            <a:r>
              <a:rPr lang="en-US" sz="2200" dirty="0">
                <a:solidFill>
                  <a:srgbClr val="FFFFFF"/>
                </a:solidFill>
                <a:latin typeface="Lato"/>
                <a:cs typeface="Arial"/>
              </a:rPr>
              <a:t>​</a:t>
            </a:r>
            <a:endParaRPr lang="en-US" dirty="0"/>
          </a:p>
          <a:p>
            <a:pPr algn="just">
              <a:buChar char="•"/>
            </a:pPr>
            <a:r>
              <a:rPr lang="en-US" sz="2200" b="1" dirty="0">
                <a:solidFill>
                  <a:srgbClr val="FFFFFF"/>
                </a:solidFill>
                <a:latin typeface="Lato"/>
                <a:cs typeface="Arial"/>
              </a:rPr>
              <a:t>A member of the Students’ Union Sports Team will contact team captains, usually on a Thursday to ask whether any train tickets need purchasing for their team (including team support staff where applicable*)</a:t>
            </a:r>
            <a:r>
              <a:rPr lang="en-US" sz="2200" dirty="0">
                <a:solidFill>
                  <a:srgbClr val="FFFFFF"/>
                </a:solidFill>
                <a:latin typeface="Lato"/>
                <a:cs typeface="Arial"/>
              </a:rPr>
              <a:t>​</a:t>
            </a:r>
            <a:endParaRPr lang="en-US" sz="2200" dirty="0">
              <a:solidFill>
                <a:srgbClr val="FFFFFF"/>
              </a:solidFill>
              <a:latin typeface="Lato"/>
              <a:ea typeface="Lato"/>
              <a:cs typeface="Arial"/>
            </a:endParaRPr>
          </a:p>
          <a:p>
            <a:pPr algn="ctr">
              <a:buChar char="•"/>
            </a:pPr>
            <a:r>
              <a:rPr lang="en-US" sz="2200" b="1" i="1" dirty="0">
                <a:solidFill>
                  <a:srgbClr val="FFFFFF"/>
                </a:solidFill>
                <a:latin typeface="Lato"/>
                <a:cs typeface="Arial"/>
              </a:rPr>
              <a:t>Captains must reply, confirming how many tickets need purchasing, by the end of the day. </a:t>
            </a:r>
            <a:r>
              <a:rPr lang="en-GB" sz="2200" dirty="0">
                <a:solidFill>
                  <a:srgbClr val="FFFFFF"/>
                </a:solidFill>
                <a:latin typeface="Lato"/>
                <a:cs typeface="Arial"/>
              </a:rPr>
              <a:t>​</a:t>
            </a:r>
            <a:endParaRPr lang="en-GB" sz="2200" dirty="0">
              <a:solidFill>
                <a:srgbClr val="FFFFFF"/>
              </a:solidFill>
              <a:latin typeface="Lato"/>
              <a:ea typeface="Lato"/>
              <a:cs typeface="Arial"/>
            </a:endParaRPr>
          </a:p>
          <a:p>
            <a:pPr algn="just">
              <a:buChar char="•"/>
            </a:pPr>
            <a:r>
              <a:rPr lang="en-GB" sz="2200" dirty="0">
                <a:solidFill>
                  <a:srgbClr val="FFFFFF"/>
                </a:solidFill>
                <a:latin typeface="Lato"/>
                <a:cs typeface="Arial"/>
              </a:rPr>
              <a:t>You will receive a confirmation e-mail, with reference number, when the tickets are booked, which can then be collected from any ticket machine at any train station using any debit card (you will not be charged anything).</a:t>
            </a:r>
            <a:r>
              <a:rPr lang="en-GB" sz="1900" dirty="0">
                <a:solidFill>
                  <a:srgbClr val="FFFFFF"/>
                </a:solidFill>
                <a:latin typeface="Lato"/>
                <a:cs typeface="Arial"/>
              </a:rPr>
              <a:t>​</a:t>
            </a:r>
            <a:endParaRPr lang="en-GB" sz="1900" dirty="0">
              <a:solidFill>
                <a:srgbClr val="FFFFFF"/>
              </a:solidFill>
              <a:latin typeface="Lato"/>
              <a:ea typeface="Lato"/>
              <a:cs typeface="Arial"/>
            </a:endParaRPr>
          </a:p>
          <a:p>
            <a:pPr algn="just"/>
            <a:r>
              <a:rPr lang="en-GB" sz="1900" dirty="0">
                <a:solidFill>
                  <a:srgbClr val="FFFFFF"/>
                </a:solidFill>
                <a:latin typeface="Lato"/>
                <a:cs typeface="Segoe UI"/>
              </a:rPr>
              <a:t>​</a:t>
            </a:r>
            <a:endParaRPr lang="en-GB" sz="1900" dirty="0">
              <a:solidFill>
                <a:srgbClr val="FFFFFF"/>
              </a:solidFill>
              <a:latin typeface="Lato"/>
              <a:ea typeface="Lato"/>
              <a:cs typeface="Segoe UI"/>
            </a:endParaRPr>
          </a:p>
          <a:p>
            <a:r>
              <a:rPr lang="en-GB" sz="1900" dirty="0">
                <a:solidFill>
                  <a:srgbClr val="FFFFFF"/>
                </a:solidFill>
                <a:latin typeface="Lato"/>
                <a:cs typeface="Segoe UI"/>
              </a:rPr>
              <a:t>​</a:t>
            </a:r>
            <a:endParaRPr lang="en-GB" sz="1900" dirty="0">
              <a:solidFill>
                <a:srgbClr val="FFFFFF"/>
              </a:solidFill>
              <a:latin typeface="Lato"/>
              <a:ea typeface="Lato"/>
              <a:cs typeface="Segoe UI"/>
            </a:endParaRPr>
          </a:p>
        </p:txBody>
      </p:sp>
    </p:spTree>
    <p:extLst>
      <p:ext uri="{BB962C8B-B14F-4D97-AF65-F5344CB8AC3E}">
        <p14:creationId xmlns:p14="http://schemas.microsoft.com/office/powerpoint/2010/main" val="23524917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red background with a curved edge">
            <a:extLst>
              <a:ext uri="{FF2B5EF4-FFF2-40B4-BE49-F238E27FC236}">
                <a16:creationId xmlns:a16="http://schemas.microsoft.com/office/drawing/2014/main" id="{3CD9830A-22A3-541E-64AB-7D3C91EF80FE}"/>
              </a:ext>
            </a:extLst>
          </p:cNvPr>
          <p:cNvPicPr>
            <a:picLocks noGrp="1" noChangeAspect="1"/>
          </p:cNvPicPr>
          <p:nvPr>
            <p:ph idx="1"/>
          </p:nvPr>
        </p:nvPicPr>
        <p:blipFill>
          <a:blip r:embed="rId2"/>
          <a:stretch>
            <a:fillRect/>
          </a:stretch>
        </p:blipFill>
        <p:spPr>
          <a:xfrm>
            <a:off x="-22130" y="1822"/>
            <a:ext cx="12180501" cy="6862189"/>
          </a:xfrm>
        </p:spPr>
      </p:pic>
      <p:pic>
        <p:nvPicPr>
          <p:cNvPr id="5" name="Picture 4" descr="A black shield with white text&#10;&#10;Description automatically generated">
            <a:extLst>
              <a:ext uri="{FF2B5EF4-FFF2-40B4-BE49-F238E27FC236}">
                <a16:creationId xmlns:a16="http://schemas.microsoft.com/office/drawing/2014/main" id="{06E19077-5D11-69C2-398D-0F779439D1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72" y="141799"/>
            <a:ext cx="1491192" cy="1491192"/>
          </a:xfrm>
          <a:prstGeom prst="rect">
            <a:avLst/>
          </a:prstGeom>
        </p:spPr>
      </p:pic>
      <p:pic>
        <p:nvPicPr>
          <p:cNvPr id="7" name="Picture 6">
            <a:extLst>
              <a:ext uri="{FF2B5EF4-FFF2-40B4-BE49-F238E27FC236}">
                <a16:creationId xmlns:a16="http://schemas.microsoft.com/office/drawing/2014/main" id="{BEC343FE-8314-8BDB-5A85-E0928A8173E0}"/>
              </a:ext>
            </a:extLst>
          </p:cNvPr>
          <p:cNvPicPr>
            <a:picLocks noChangeAspect="1"/>
          </p:cNvPicPr>
          <p:nvPr/>
        </p:nvPicPr>
        <p:blipFill>
          <a:blip r:embed="rId4"/>
          <a:stretch>
            <a:fillRect/>
          </a:stretch>
        </p:blipFill>
        <p:spPr>
          <a:xfrm>
            <a:off x="10674012" y="139908"/>
            <a:ext cx="1362075" cy="457200"/>
          </a:xfrm>
          <a:prstGeom prst="rect">
            <a:avLst/>
          </a:prstGeom>
        </p:spPr>
      </p:pic>
      <p:sp>
        <p:nvSpPr>
          <p:cNvPr id="4" name="Title 3">
            <a:extLst>
              <a:ext uri="{FF2B5EF4-FFF2-40B4-BE49-F238E27FC236}">
                <a16:creationId xmlns:a16="http://schemas.microsoft.com/office/drawing/2014/main" id="{F6B8F8DB-192F-3028-80BF-66FC93F11222}"/>
              </a:ext>
            </a:extLst>
          </p:cNvPr>
          <p:cNvSpPr>
            <a:spLocks noGrp="1"/>
          </p:cNvSpPr>
          <p:nvPr>
            <p:ph type="title"/>
          </p:nvPr>
        </p:nvSpPr>
        <p:spPr>
          <a:xfrm>
            <a:off x="801029" y="-71631"/>
            <a:ext cx="10515600" cy="1325563"/>
          </a:xfrm>
        </p:spPr>
        <p:txBody>
          <a:bodyPr/>
          <a:lstStyle/>
          <a:p>
            <a:pPr algn="ctr"/>
            <a:r>
              <a:rPr lang="en-GB" dirty="0">
                <a:solidFill>
                  <a:schemeClr val="bg1"/>
                </a:solidFill>
                <a:latin typeface="Bebas Neue"/>
                <a:ea typeface="Tahoma"/>
                <a:cs typeface="Calibri Light"/>
              </a:rPr>
              <a:t>Externally hired minibuses/coaches</a:t>
            </a:r>
          </a:p>
        </p:txBody>
      </p:sp>
      <p:sp>
        <p:nvSpPr>
          <p:cNvPr id="2" name="TextBox 1">
            <a:extLst>
              <a:ext uri="{FF2B5EF4-FFF2-40B4-BE49-F238E27FC236}">
                <a16:creationId xmlns:a16="http://schemas.microsoft.com/office/drawing/2014/main" id="{5349FBA1-F19C-F5C9-12AF-40F28CDFA095}"/>
              </a:ext>
            </a:extLst>
          </p:cNvPr>
          <p:cNvSpPr txBox="1"/>
          <p:nvPr/>
        </p:nvSpPr>
        <p:spPr>
          <a:xfrm>
            <a:off x="1172705" y="1172706"/>
            <a:ext cx="10376115" cy="57361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lnSpc>
                <a:spcPct val="150000"/>
              </a:lnSpc>
              <a:buChar char="•"/>
            </a:pPr>
            <a:r>
              <a:rPr lang="en-GB" sz="1900" dirty="0">
                <a:solidFill>
                  <a:srgbClr val="FFFFFF"/>
                </a:solidFill>
                <a:latin typeface="Lato"/>
                <a:cs typeface="Arial"/>
              </a:rPr>
              <a:t>These will only be booked if there are sufficient people and/or teams going to the same area, in order to make the coach cost effective. This might mean leaving early/waiting for other matches to finish.</a:t>
            </a:r>
            <a:r>
              <a:rPr lang="en-US" sz="1900" dirty="0">
                <a:solidFill>
                  <a:srgbClr val="FFFFFF"/>
                </a:solidFill>
                <a:latin typeface="Lato"/>
                <a:cs typeface="Arial"/>
              </a:rPr>
              <a:t>​</a:t>
            </a:r>
            <a:endParaRPr lang="en-US" dirty="0">
              <a:ea typeface="Calibri"/>
              <a:cs typeface="Calibri"/>
            </a:endParaRPr>
          </a:p>
          <a:p>
            <a:pPr algn="just">
              <a:lnSpc>
                <a:spcPct val="150000"/>
              </a:lnSpc>
              <a:buChar char="•"/>
            </a:pPr>
            <a:r>
              <a:rPr lang="en-US" sz="1900" b="1" dirty="0">
                <a:solidFill>
                  <a:srgbClr val="FFFFFF"/>
                </a:solidFill>
                <a:latin typeface="Lato"/>
                <a:cs typeface="Arial"/>
              </a:rPr>
              <a:t>If your team is eligible to travel to an away fixture via coach, team captains will be notified, usually on the Thursday before the following week’s fixture. Your team will generally be selected to travel via coach if two or more larger Essex Blades teams are travelling to the same university or nearby venues. </a:t>
            </a:r>
            <a:r>
              <a:rPr lang="en-GB" sz="1900" dirty="0">
                <a:solidFill>
                  <a:srgbClr val="FFFFFF"/>
                </a:solidFill>
                <a:latin typeface="Lato"/>
                <a:cs typeface="Arial"/>
              </a:rPr>
              <a:t>​</a:t>
            </a:r>
            <a:endParaRPr lang="en-GB" sz="1900" dirty="0">
              <a:solidFill>
                <a:srgbClr val="FFFFFF"/>
              </a:solidFill>
              <a:latin typeface="Lato"/>
              <a:ea typeface="Lato"/>
              <a:cs typeface="Arial"/>
            </a:endParaRPr>
          </a:p>
          <a:p>
            <a:pPr algn="just">
              <a:lnSpc>
                <a:spcPct val="150000"/>
              </a:lnSpc>
              <a:buChar char="•"/>
            </a:pPr>
            <a:r>
              <a:rPr lang="en-GB" sz="1900" dirty="0">
                <a:solidFill>
                  <a:srgbClr val="FFFFFF"/>
                </a:solidFill>
                <a:latin typeface="Lato"/>
                <a:cs typeface="Arial"/>
              </a:rPr>
              <a:t>Sports Coordinator is in charge of booking coaches (working in partnership with Roman Coaches for BUCS bookings). They will inform team captains the week before a fixture if they have been allocated a coach. You</a:t>
            </a:r>
            <a:r>
              <a:rPr lang="en-GB" sz="1900" b="1" dirty="0">
                <a:solidFill>
                  <a:srgbClr val="FFFFFF"/>
                </a:solidFill>
                <a:latin typeface="Lato"/>
                <a:cs typeface="Arial"/>
              </a:rPr>
              <a:t> MUST NOT </a:t>
            </a:r>
            <a:r>
              <a:rPr lang="en-GB" sz="1900" dirty="0">
                <a:solidFill>
                  <a:srgbClr val="FFFFFF"/>
                </a:solidFill>
                <a:latin typeface="Lato"/>
                <a:cs typeface="Arial"/>
              </a:rPr>
              <a:t>book your own minibus/coach with an external provider. Please contact </a:t>
            </a:r>
            <a:r>
              <a:rPr lang="en-GB" sz="1900" dirty="0">
                <a:solidFill>
                  <a:srgbClr val="FFFFFF"/>
                </a:solidFill>
                <a:latin typeface="Lato"/>
                <a:cs typeface="Arial"/>
                <a:hlinkClick r:id="rId5">
                  <a:extLst>
                    <a:ext uri="{A12FA001-AC4F-418D-AE19-62706E023703}">
                      <ahyp:hlinkClr xmlns:ahyp="http://schemas.microsoft.com/office/drawing/2018/hyperlinkcolor" val="tx"/>
                    </a:ext>
                  </a:extLst>
                </a:hlinkClick>
              </a:rPr>
              <a:t>bucs@essex.ac.uk</a:t>
            </a:r>
            <a:r>
              <a:rPr lang="en-GB" sz="1900" dirty="0">
                <a:solidFill>
                  <a:srgbClr val="FFFFFF"/>
                </a:solidFill>
                <a:latin typeface="Lato"/>
                <a:cs typeface="Arial"/>
              </a:rPr>
              <a:t> for any coach quotes/enquiries.</a:t>
            </a:r>
            <a:r>
              <a:rPr lang="en-US" sz="1900" dirty="0">
                <a:solidFill>
                  <a:srgbClr val="FFFFFF"/>
                </a:solidFill>
                <a:latin typeface="Lato"/>
                <a:cs typeface="Arial"/>
              </a:rPr>
              <a:t>​</a:t>
            </a:r>
            <a:endParaRPr lang="en-US" sz="1900" dirty="0">
              <a:solidFill>
                <a:srgbClr val="FFFFFF"/>
              </a:solidFill>
              <a:latin typeface="Lato"/>
              <a:ea typeface="Lato"/>
              <a:cs typeface="Arial"/>
            </a:endParaRPr>
          </a:p>
          <a:p>
            <a:pPr algn="just">
              <a:lnSpc>
                <a:spcPct val="150000"/>
              </a:lnSpc>
            </a:pPr>
            <a:r>
              <a:rPr lang="en-US" sz="1900" dirty="0">
                <a:solidFill>
                  <a:srgbClr val="FFFFFF"/>
                </a:solidFill>
                <a:latin typeface="Lato"/>
                <a:cs typeface="Segoe UI"/>
              </a:rPr>
              <a:t>​</a:t>
            </a:r>
            <a:endParaRPr lang="en-US" sz="1900" dirty="0">
              <a:solidFill>
                <a:srgbClr val="FFFFFF"/>
              </a:solidFill>
              <a:latin typeface="Lato"/>
              <a:ea typeface="Lato"/>
              <a:cs typeface="Segoe UI"/>
            </a:endParaRPr>
          </a:p>
          <a:p>
            <a:pPr algn="just">
              <a:lnSpc>
                <a:spcPct val="150000"/>
              </a:lnSpc>
            </a:pPr>
            <a:r>
              <a:rPr lang="en-US" sz="1900" i="1" dirty="0">
                <a:solidFill>
                  <a:srgbClr val="FFFFFF"/>
                </a:solidFill>
                <a:latin typeface="Lato"/>
                <a:cs typeface="Segoe UI"/>
              </a:rPr>
              <a:t>Coaches will be booked as the last resort and only if costs can be justified.</a:t>
            </a:r>
            <a:r>
              <a:rPr lang="en-US" sz="1900" dirty="0">
                <a:solidFill>
                  <a:srgbClr val="FFFFFF"/>
                </a:solidFill>
                <a:latin typeface="Lato"/>
                <a:cs typeface="Segoe UI"/>
              </a:rPr>
              <a:t>​</a:t>
            </a:r>
            <a:endParaRPr lang="en-US" sz="1900" dirty="0">
              <a:solidFill>
                <a:srgbClr val="FFFFFF"/>
              </a:solidFill>
              <a:latin typeface="Lato"/>
              <a:ea typeface="Lato"/>
              <a:cs typeface="Segoe UI"/>
            </a:endParaRPr>
          </a:p>
        </p:txBody>
      </p:sp>
    </p:spTree>
    <p:extLst>
      <p:ext uri="{BB962C8B-B14F-4D97-AF65-F5344CB8AC3E}">
        <p14:creationId xmlns:p14="http://schemas.microsoft.com/office/powerpoint/2010/main" val="18509659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red background with a curved edge">
            <a:extLst>
              <a:ext uri="{FF2B5EF4-FFF2-40B4-BE49-F238E27FC236}">
                <a16:creationId xmlns:a16="http://schemas.microsoft.com/office/drawing/2014/main" id="{3CD9830A-22A3-541E-64AB-7D3C91EF80FE}"/>
              </a:ext>
            </a:extLst>
          </p:cNvPr>
          <p:cNvPicPr>
            <a:picLocks noGrp="1" noChangeAspect="1"/>
          </p:cNvPicPr>
          <p:nvPr>
            <p:ph idx="1"/>
          </p:nvPr>
        </p:nvPicPr>
        <p:blipFill>
          <a:blip r:embed="rId2"/>
          <a:stretch>
            <a:fillRect/>
          </a:stretch>
        </p:blipFill>
        <p:spPr>
          <a:xfrm>
            <a:off x="-22130" y="1822"/>
            <a:ext cx="12180501" cy="6862189"/>
          </a:xfrm>
        </p:spPr>
      </p:pic>
      <p:pic>
        <p:nvPicPr>
          <p:cNvPr id="5" name="Picture 4" descr="A black shield with white text&#10;&#10;Description automatically generated">
            <a:extLst>
              <a:ext uri="{FF2B5EF4-FFF2-40B4-BE49-F238E27FC236}">
                <a16:creationId xmlns:a16="http://schemas.microsoft.com/office/drawing/2014/main" id="{06E19077-5D11-69C2-398D-0F779439D1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72" y="141799"/>
            <a:ext cx="1491192" cy="1491192"/>
          </a:xfrm>
          <a:prstGeom prst="rect">
            <a:avLst/>
          </a:prstGeom>
        </p:spPr>
      </p:pic>
      <p:pic>
        <p:nvPicPr>
          <p:cNvPr id="7" name="Picture 6">
            <a:extLst>
              <a:ext uri="{FF2B5EF4-FFF2-40B4-BE49-F238E27FC236}">
                <a16:creationId xmlns:a16="http://schemas.microsoft.com/office/drawing/2014/main" id="{BEC343FE-8314-8BDB-5A85-E0928A8173E0}"/>
              </a:ext>
            </a:extLst>
          </p:cNvPr>
          <p:cNvPicPr>
            <a:picLocks noChangeAspect="1"/>
          </p:cNvPicPr>
          <p:nvPr/>
        </p:nvPicPr>
        <p:blipFill>
          <a:blip r:embed="rId4"/>
          <a:stretch>
            <a:fillRect/>
          </a:stretch>
        </p:blipFill>
        <p:spPr>
          <a:xfrm>
            <a:off x="10674012" y="139908"/>
            <a:ext cx="1362075" cy="457200"/>
          </a:xfrm>
          <a:prstGeom prst="rect">
            <a:avLst/>
          </a:prstGeom>
        </p:spPr>
      </p:pic>
      <p:sp>
        <p:nvSpPr>
          <p:cNvPr id="4" name="Title 3">
            <a:extLst>
              <a:ext uri="{FF2B5EF4-FFF2-40B4-BE49-F238E27FC236}">
                <a16:creationId xmlns:a16="http://schemas.microsoft.com/office/drawing/2014/main" id="{F6B8F8DB-192F-3028-80BF-66FC93F11222}"/>
              </a:ext>
            </a:extLst>
          </p:cNvPr>
          <p:cNvSpPr>
            <a:spLocks noGrp="1"/>
          </p:cNvSpPr>
          <p:nvPr>
            <p:ph type="title"/>
          </p:nvPr>
        </p:nvSpPr>
        <p:spPr>
          <a:xfrm>
            <a:off x="801029" y="-71631"/>
            <a:ext cx="10515600" cy="1325563"/>
          </a:xfrm>
        </p:spPr>
        <p:txBody>
          <a:bodyPr/>
          <a:lstStyle/>
          <a:p>
            <a:pPr algn="ctr"/>
            <a:r>
              <a:rPr lang="en-GB" dirty="0">
                <a:solidFill>
                  <a:schemeClr val="bg1"/>
                </a:solidFill>
                <a:latin typeface="Bebas Neue"/>
                <a:ea typeface="Tahoma"/>
                <a:cs typeface="Aharoni"/>
              </a:rPr>
              <a:t>Su people carrier</a:t>
            </a:r>
          </a:p>
        </p:txBody>
      </p:sp>
      <p:sp>
        <p:nvSpPr>
          <p:cNvPr id="2" name="TextBox 1">
            <a:extLst>
              <a:ext uri="{FF2B5EF4-FFF2-40B4-BE49-F238E27FC236}">
                <a16:creationId xmlns:a16="http://schemas.microsoft.com/office/drawing/2014/main" id="{955161B6-C030-AE03-63B6-4DE015E800A8}"/>
              </a:ext>
            </a:extLst>
          </p:cNvPr>
          <p:cNvSpPr txBox="1"/>
          <p:nvPr/>
        </p:nvSpPr>
        <p:spPr>
          <a:xfrm>
            <a:off x="1276027" y="1017723"/>
            <a:ext cx="10776488"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r>
              <a:rPr lang="en-US" sz="2400" dirty="0">
                <a:solidFill>
                  <a:srgbClr val="FFFFFF"/>
                </a:solidFill>
                <a:latin typeface="Lato"/>
                <a:cs typeface="Arial"/>
              </a:rPr>
              <a:t>You need to become an SU Registered driver in order to hire our SU MPV.​</a:t>
            </a:r>
          </a:p>
          <a:p>
            <a:pPr>
              <a:buChar char="•"/>
            </a:pPr>
            <a:endParaRPr lang="en-US" sz="2400" dirty="0">
              <a:solidFill>
                <a:srgbClr val="FFFFFF"/>
              </a:solidFill>
              <a:latin typeface="Lato"/>
              <a:ea typeface="Lato"/>
              <a:cs typeface="Arial"/>
            </a:endParaRPr>
          </a:p>
          <a:p>
            <a:pPr>
              <a:buChar char="•"/>
            </a:pPr>
            <a:r>
              <a:rPr lang="en-US" sz="2400" dirty="0">
                <a:solidFill>
                  <a:srgbClr val="FFFFFF"/>
                </a:solidFill>
                <a:latin typeface="Lato"/>
                <a:cs typeface="Arial"/>
              </a:rPr>
              <a:t>To become an SU Registered driver you will need to provide the Reception manager with a DVLA check code and a copy of the front and back of your </a:t>
            </a:r>
            <a:r>
              <a:rPr lang="en-US" sz="2400" dirty="0" err="1">
                <a:solidFill>
                  <a:srgbClr val="FFFFFF"/>
                </a:solidFill>
                <a:latin typeface="Lato"/>
                <a:cs typeface="Arial"/>
              </a:rPr>
              <a:t>drivers</a:t>
            </a:r>
            <a:r>
              <a:rPr lang="en-US" sz="2400" dirty="0">
                <a:solidFill>
                  <a:srgbClr val="FFFFFF"/>
                </a:solidFill>
                <a:latin typeface="Lato"/>
                <a:cs typeface="Arial"/>
              </a:rPr>
              <a:t> license, you will also need to have held a full UK driving license for 1 year and be 20yrs or older, you will then be enrolled on our MPV Moodle which you will need to pass.​</a:t>
            </a:r>
            <a:endParaRPr lang="en-US" sz="2400" dirty="0">
              <a:solidFill>
                <a:srgbClr val="FFFFFF"/>
              </a:solidFill>
              <a:latin typeface="Lato"/>
              <a:ea typeface="Lato"/>
              <a:cs typeface="Arial"/>
            </a:endParaRPr>
          </a:p>
          <a:p>
            <a:pPr>
              <a:buChar char="•"/>
            </a:pPr>
            <a:endParaRPr lang="en-US" sz="2400" dirty="0">
              <a:solidFill>
                <a:srgbClr val="FFFFFF"/>
              </a:solidFill>
              <a:latin typeface="Lato"/>
              <a:ea typeface="Lato"/>
              <a:cs typeface="Arial"/>
            </a:endParaRPr>
          </a:p>
          <a:p>
            <a:pPr>
              <a:buChar char="•"/>
            </a:pPr>
            <a:r>
              <a:rPr lang="en-US" sz="2400" dirty="0">
                <a:solidFill>
                  <a:srgbClr val="FFFFFF"/>
                </a:solidFill>
                <a:latin typeface="Lato"/>
                <a:cs typeface="Arial"/>
              </a:rPr>
              <a:t>Once you become a registered driver, SU Reception will send you a link to book the SU MPV.​</a:t>
            </a:r>
            <a:endParaRPr lang="en-US" sz="2400" dirty="0">
              <a:solidFill>
                <a:srgbClr val="FFFFFF"/>
              </a:solidFill>
              <a:latin typeface="Lato"/>
              <a:ea typeface="Lato"/>
              <a:cs typeface="Arial"/>
            </a:endParaRPr>
          </a:p>
          <a:p>
            <a:pPr>
              <a:buChar char="•"/>
            </a:pPr>
            <a:endParaRPr lang="en-US" sz="2400" dirty="0">
              <a:solidFill>
                <a:srgbClr val="FFFFFF"/>
              </a:solidFill>
              <a:latin typeface="Lato"/>
              <a:ea typeface="Lato"/>
              <a:cs typeface="Arial"/>
            </a:endParaRPr>
          </a:p>
          <a:p>
            <a:pPr>
              <a:buChar char="•"/>
            </a:pPr>
            <a:r>
              <a:rPr lang="en-US" sz="2400" dirty="0">
                <a:solidFill>
                  <a:srgbClr val="FFFFFF"/>
                </a:solidFill>
                <a:latin typeface="Lato"/>
                <a:cs typeface="Arial"/>
              </a:rPr>
              <a:t>We will also be offering a chance to drive larger vehicles by taking a MIDAS course with an external company.</a:t>
            </a:r>
            <a:endParaRPr lang="en-GB" sz="2400" dirty="0">
              <a:solidFill>
                <a:srgbClr val="FFFFFF"/>
              </a:solidFill>
              <a:latin typeface="Lato"/>
              <a:cs typeface="Arial"/>
            </a:endParaRPr>
          </a:p>
        </p:txBody>
      </p:sp>
    </p:spTree>
    <p:extLst>
      <p:ext uri="{BB962C8B-B14F-4D97-AF65-F5344CB8AC3E}">
        <p14:creationId xmlns:p14="http://schemas.microsoft.com/office/powerpoint/2010/main" val="4256426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red background with a curved edge">
            <a:extLst>
              <a:ext uri="{FF2B5EF4-FFF2-40B4-BE49-F238E27FC236}">
                <a16:creationId xmlns:a16="http://schemas.microsoft.com/office/drawing/2014/main" id="{3CD9830A-22A3-541E-64AB-7D3C91EF80FE}"/>
              </a:ext>
            </a:extLst>
          </p:cNvPr>
          <p:cNvPicPr>
            <a:picLocks noGrp="1" noChangeAspect="1"/>
          </p:cNvPicPr>
          <p:nvPr>
            <p:ph idx="1"/>
          </p:nvPr>
        </p:nvPicPr>
        <p:blipFill>
          <a:blip r:embed="rId2"/>
          <a:stretch>
            <a:fillRect/>
          </a:stretch>
        </p:blipFill>
        <p:spPr>
          <a:xfrm>
            <a:off x="5748" y="1822"/>
            <a:ext cx="12180501" cy="6862189"/>
          </a:xfrm>
        </p:spPr>
      </p:pic>
      <p:pic>
        <p:nvPicPr>
          <p:cNvPr id="5" name="Picture 4" descr="A black shield with white text&#10;&#10;Description automatically generated">
            <a:extLst>
              <a:ext uri="{FF2B5EF4-FFF2-40B4-BE49-F238E27FC236}">
                <a16:creationId xmlns:a16="http://schemas.microsoft.com/office/drawing/2014/main" id="{06E19077-5D11-69C2-398D-0F779439D1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72" y="141799"/>
            <a:ext cx="1491192" cy="1491192"/>
          </a:xfrm>
          <a:prstGeom prst="rect">
            <a:avLst/>
          </a:prstGeom>
        </p:spPr>
      </p:pic>
      <p:pic>
        <p:nvPicPr>
          <p:cNvPr id="7" name="Picture 6">
            <a:extLst>
              <a:ext uri="{FF2B5EF4-FFF2-40B4-BE49-F238E27FC236}">
                <a16:creationId xmlns:a16="http://schemas.microsoft.com/office/drawing/2014/main" id="{BEC343FE-8314-8BDB-5A85-E0928A8173E0}"/>
              </a:ext>
            </a:extLst>
          </p:cNvPr>
          <p:cNvPicPr>
            <a:picLocks noChangeAspect="1"/>
          </p:cNvPicPr>
          <p:nvPr/>
        </p:nvPicPr>
        <p:blipFill>
          <a:blip r:embed="rId4"/>
          <a:stretch>
            <a:fillRect/>
          </a:stretch>
        </p:blipFill>
        <p:spPr>
          <a:xfrm>
            <a:off x="10674012" y="139908"/>
            <a:ext cx="1362075" cy="457200"/>
          </a:xfrm>
          <a:prstGeom prst="rect">
            <a:avLst/>
          </a:prstGeom>
        </p:spPr>
      </p:pic>
      <p:sp>
        <p:nvSpPr>
          <p:cNvPr id="4" name="Title 3">
            <a:extLst>
              <a:ext uri="{FF2B5EF4-FFF2-40B4-BE49-F238E27FC236}">
                <a16:creationId xmlns:a16="http://schemas.microsoft.com/office/drawing/2014/main" id="{F6B8F8DB-192F-3028-80BF-66FC93F11222}"/>
              </a:ext>
            </a:extLst>
          </p:cNvPr>
          <p:cNvSpPr>
            <a:spLocks noGrp="1"/>
          </p:cNvSpPr>
          <p:nvPr>
            <p:ph type="title"/>
          </p:nvPr>
        </p:nvSpPr>
        <p:spPr>
          <a:xfrm>
            <a:off x="726688" y="142101"/>
            <a:ext cx="10515600" cy="1325563"/>
          </a:xfrm>
        </p:spPr>
        <p:txBody>
          <a:bodyPr/>
          <a:lstStyle/>
          <a:p>
            <a:pPr algn="ctr"/>
            <a:r>
              <a:rPr lang="en-US" dirty="0">
                <a:solidFill>
                  <a:schemeClr val="bg1"/>
                </a:solidFill>
                <a:latin typeface="Bebas Neue"/>
                <a:ea typeface="+mj-lt"/>
                <a:cs typeface="+mj-lt"/>
              </a:rPr>
              <a:t>WALKOVERS</a:t>
            </a:r>
            <a:endParaRPr lang="en-US">
              <a:solidFill>
                <a:schemeClr val="bg1"/>
              </a:solidFill>
              <a:latin typeface="Bebas Neue"/>
            </a:endParaRPr>
          </a:p>
        </p:txBody>
      </p:sp>
      <p:sp>
        <p:nvSpPr>
          <p:cNvPr id="2" name="TextBox 1">
            <a:extLst>
              <a:ext uri="{FF2B5EF4-FFF2-40B4-BE49-F238E27FC236}">
                <a16:creationId xmlns:a16="http://schemas.microsoft.com/office/drawing/2014/main" id="{1383FB70-D80E-14D5-77F9-E2A314EEFD34}"/>
              </a:ext>
            </a:extLst>
          </p:cNvPr>
          <p:cNvSpPr txBox="1"/>
          <p:nvPr/>
        </p:nvSpPr>
        <p:spPr>
          <a:xfrm>
            <a:off x="1152293" y="1347439"/>
            <a:ext cx="9720146"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2400" dirty="0">
              <a:solidFill>
                <a:schemeClr val="bg1"/>
              </a:solidFill>
              <a:latin typeface="Aharoni"/>
              <a:cs typeface="Calibri"/>
            </a:endParaRPr>
          </a:p>
          <a:p>
            <a:endParaRPr lang="en-GB" dirty="0">
              <a:cs typeface="Calibri"/>
            </a:endParaRPr>
          </a:p>
        </p:txBody>
      </p:sp>
      <p:sp>
        <p:nvSpPr>
          <p:cNvPr id="8" name="Content Placeholder 2">
            <a:extLst>
              <a:ext uri="{FF2B5EF4-FFF2-40B4-BE49-F238E27FC236}">
                <a16:creationId xmlns:a16="http://schemas.microsoft.com/office/drawing/2014/main" id="{DF71274F-1AE7-E5C7-F7E0-130B2F67D50C}"/>
              </a:ext>
            </a:extLst>
          </p:cNvPr>
          <p:cNvSpPr txBox="1">
            <a:spLocks/>
          </p:cNvSpPr>
          <p:nvPr/>
        </p:nvSpPr>
        <p:spPr>
          <a:xfrm>
            <a:off x="636494" y="1690688"/>
            <a:ext cx="10515600" cy="4935071"/>
          </a:xfrm>
          <a:prstGeom prst="rect">
            <a:avLst/>
          </a:prstGeom>
        </p:spPr>
        <p:txBody>
          <a:bodyPr vert="horz" lIns="91440" tIns="45720" rIns="91440" bIns="45720" rtlCol="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GB" sz="3100" dirty="0">
                <a:solidFill>
                  <a:schemeClr val="bg1"/>
                </a:solidFill>
                <a:latin typeface="Lato"/>
                <a:ea typeface="Lato"/>
                <a:cs typeface="Lato"/>
              </a:rPr>
              <a:t>A walkover occurs when a team concedes/forfeits a fixture to the other team e.g. they do not attend the fixture and hand the win to the opposition by default.</a:t>
            </a:r>
          </a:p>
          <a:p>
            <a:pPr marL="285750" indent="-285750"/>
            <a:endParaRPr lang="en-GB" sz="3100" dirty="0">
              <a:solidFill>
                <a:schemeClr val="bg1"/>
              </a:solidFill>
              <a:latin typeface="Lato"/>
              <a:ea typeface="Lato"/>
              <a:cs typeface="Lato"/>
            </a:endParaRPr>
          </a:p>
          <a:p>
            <a:pPr marL="285750" indent="-285750"/>
            <a:r>
              <a:rPr lang="en-GB" sz="3100" dirty="0">
                <a:solidFill>
                  <a:schemeClr val="bg1"/>
                </a:solidFill>
                <a:latin typeface="Lato"/>
                <a:ea typeface="Lato"/>
                <a:cs typeface="Lato"/>
              </a:rPr>
              <a:t>A team can claim a walkover if the opposition cancels the fixture within 48 hrs of the original fixture date, unless it was cancelled for one of the following reasons:</a:t>
            </a:r>
            <a:br>
              <a:rPr lang="en-GB" sz="3100" dirty="0">
                <a:latin typeface="Lato"/>
              </a:rPr>
            </a:br>
            <a:endParaRPr lang="en-GB" sz="3100">
              <a:solidFill>
                <a:schemeClr val="bg1"/>
              </a:solidFill>
              <a:latin typeface="Lato"/>
              <a:ea typeface="Lato"/>
              <a:cs typeface="Lato"/>
            </a:endParaRPr>
          </a:p>
          <a:p>
            <a:pPr marL="742950" lvl="1" indent="-285750"/>
            <a:r>
              <a:rPr lang="en-GB" sz="3100" dirty="0">
                <a:solidFill>
                  <a:schemeClr val="bg1"/>
                </a:solidFill>
                <a:latin typeface="Lato"/>
                <a:ea typeface="Lato"/>
                <a:cs typeface="Lato"/>
              </a:rPr>
              <a:t>Bad weather</a:t>
            </a:r>
          </a:p>
          <a:p>
            <a:pPr marL="742950" lvl="1" indent="-285750"/>
            <a:r>
              <a:rPr lang="en-GB" sz="3100" dirty="0">
                <a:solidFill>
                  <a:schemeClr val="bg1"/>
                </a:solidFill>
                <a:latin typeface="Lato"/>
                <a:ea typeface="Lato"/>
                <a:cs typeface="Lato"/>
              </a:rPr>
              <a:t>Ground conditions </a:t>
            </a:r>
          </a:p>
          <a:p>
            <a:pPr marL="742950" lvl="1" indent="-285750"/>
            <a:r>
              <a:rPr lang="en-GB" sz="3100" dirty="0">
                <a:solidFill>
                  <a:schemeClr val="bg1"/>
                </a:solidFill>
                <a:latin typeface="Lato"/>
                <a:ea typeface="Lato"/>
                <a:cs typeface="Lato"/>
              </a:rPr>
              <a:t>Other extenuating circumstances (force majeure)</a:t>
            </a:r>
          </a:p>
          <a:p>
            <a:pPr marL="285750" indent="-285750"/>
            <a:endParaRPr lang="en-GB" sz="3100" dirty="0">
              <a:solidFill>
                <a:schemeClr val="bg1"/>
              </a:solidFill>
              <a:latin typeface="Lato"/>
              <a:ea typeface="Lato"/>
              <a:cs typeface="Lato"/>
            </a:endParaRPr>
          </a:p>
          <a:p>
            <a:pPr marL="285750" indent="-285750"/>
            <a:r>
              <a:rPr lang="en-GB" sz="3100" dirty="0">
                <a:solidFill>
                  <a:schemeClr val="bg1"/>
                </a:solidFill>
                <a:latin typeface="Lato"/>
                <a:ea typeface="Lato"/>
                <a:cs typeface="Lato"/>
              </a:rPr>
              <a:t>If a fixture is cancelled for one of the above reasons then this will be classed as a ‘postponed match’ and will be replayed at a later date.</a:t>
            </a:r>
          </a:p>
          <a:p>
            <a:endParaRPr lang="en-GB" dirty="0">
              <a:latin typeface="Lato"/>
              <a:ea typeface="Lato"/>
              <a:cs typeface="Lato"/>
            </a:endParaRPr>
          </a:p>
        </p:txBody>
      </p:sp>
      <p:sp>
        <p:nvSpPr>
          <p:cNvPr id="10" name="Title 1">
            <a:extLst>
              <a:ext uri="{FF2B5EF4-FFF2-40B4-BE49-F238E27FC236}">
                <a16:creationId xmlns:a16="http://schemas.microsoft.com/office/drawing/2014/main" id="{04D8D26D-DC67-E94C-1122-89CCEEE7D25B}"/>
              </a:ext>
            </a:extLst>
          </p:cNvPr>
          <p:cNvSpPr txBox="1">
            <a:spLocks/>
          </p:cNvSpPr>
          <p:nvPr/>
        </p:nvSpPr>
        <p:spPr>
          <a:xfrm>
            <a:off x="838200" y="1266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b="1" u="sng" dirty="0">
              <a:solidFill>
                <a:schemeClr val="bg1"/>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28938719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red background with a curved edge">
            <a:extLst>
              <a:ext uri="{FF2B5EF4-FFF2-40B4-BE49-F238E27FC236}">
                <a16:creationId xmlns:a16="http://schemas.microsoft.com/office/drawing/2014/main" id="{3CD9830A-22A3-541E-64AB-7D3C91EF80FE}"/>
              </a:ext>
            </a:extLst>
          </p:cNvPr>
          <p:cNvPicPr>
            <a:picLocks noGrp="1" noChangeAspect="1"/>
          </p:cNvPicPr>
          <p:nvPr>
            <p:ph idx="1"/>
          </p:nvPr>
        </p:nvPicPr>
        <p:blipFill>
          <a:blip r:embed="rId2"/>
          <a:stretch>
            <a:fillRect/>
          </a:stretch>
        </p:blipFill>
        <p:spPr>
          <a:xfrm>
            <a:off x="5748" y="24568"/>
            <a:ext cx="12180501" cy="6862189"/>
          </a:xfrm>
        </p:spPr>
      </p:pic>
      <p:pic>
        <p:nvPicPr>
          <p:cNvPr id="5" name="Picture 4" descr="A black shield with white text&#10;&#10;Description automatically generated">
            <a:extLst>
              <a:ext uri="{FF2B5EF4-FFF2-40B4-BE49-F238E27FC236}">
                <a16:creationId xmlns:a16="http://schemas.microsoft.com/office/drawing/2014/main" id="{06E19077-5D11-69C2-398D-0F779439D1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72" y="141799"/>
            <a:ext cx="1491192" cy="1491192"/>
          </a:xfrm>
          <a:prstGeom prst="rect">
            <a:avLst/>
          </a:prstGeom>
        </p:spPr>
      </p:pic>
      <p:pic>
        <p:nvPicPr>
          <p:cNvPr id="7" name="Picture 6">
            <a:extLst>
              <a:ext uri="{FF2B5EF4-FFF2-40B4-BE49-F238E27FC236}">
                <a16:creationId xmlns:a16="http://schemas.microsoft.com/office/drawing/2014/main" id="{BEC343FE-8314-8BDB-5A85-E0928A8173E0}"/>
              </a:ext>
            </a:extLst>
          </p:cNvPr>
          <p:cNvPicPr>
            <a:picLocks noChangeAspect="1"/>
          </p:cNvPicPr>
          <p:nvPr/>
        </p:nvPicPr>
        <p:blipFill>
          <a:blip r:embed="rId4"/>
          <a:stretch>
            <a:fillRect/>
          </a:stretch>
        </p:blipFill>
        <p:spPr>
          <a:xfrm>
            <a:off x="10674012" y="139908"/>
            <a:ext cx="1362075" cy="457200"/>
          </a:xfrm>
          <a:prstGeom prst="rect">
            <a:avLst/>
          </a:prstGeom>
        </p:spPr>
      </p:pic>
      <p:sp>
        <p:nvSpPr>
          <p:cNvPr id="3" name="TextBox 2">
            <a:extLst>
              <a:ext uri="{FF2B5EF4-FFF2-40B4-BE49-F238E27FC236}">
                <a16:creationId xmlns:a16="http://schemas.microsoft.com/office/drawing/2014/main" id="{BD9447CE-FB96-A31A-5C3E-4FDE43165E82}"/>
              </a:ext>
            </a:extLst>
          </p:cNvPr>
          <p:cNvSpPr txBox="1"/>
          <p:nvPr/>
        </p:nvSpPr>
        <p:spPr>
          <a:xfrm>
            <a:off x="3132666" y="575733"/>
            <a:ext cx="6373284" cy="1046440"/>
          </a:xfrm>
          <a:prstGeom prst="rect">
            <a:avLst/>
          </a:prstGeom>
          <a:noFill/>
        </p:spPr>
        <p:txBody>
          <a:bodyPr wrap="square" lIns="91440" tIns="45720" rIns="91440" bIns="45720" rtlCol="0" anchor="t">
            <a:spAutoFit/>
          </a:bodyPr>
          <a:lstStyle/>
          <a:p>
            <a:pPr algn="ctr"/>
            <a:r>
              <a:rPr lang="en-US" sz="4400" dirty="0">
                <a:solidFill>
                  <a:schemeClr val="bg1"/>
                </a:solidFill>
                <a:latin typeface="Bebas Neue"/>
              </a:rPr>
              <a:t>PLAYER ELIGIBILITY</a:t>
            </a:r>
          </a:p>
          <a:p>
            <a:endParaRPr lang="en-GB" i="1" dirty="0"/>
          </a:p>
        </p:txBody>
      </p:sp>
      <p:sp>
        <p:nvSpPr>
          <p:cNvPr id="9" name="TextBox 8">
            <a:extLst>
              <a:ext uri="{FF2B5EF4-FFF2-40B4-BE49-F238E27FC236}">
                <a16:creationId xmlns:a16="http://schemas.microsoft.com/office/drawing/2014/main" id="{D9A57779-0B82-3215-3763-EACD4F3F211E}"/>
              </a:ext>
            </a:extLst>
          </p:cNvPr>
          <p:cNvSpPr txBox="1"/>
          <p:nvPr/>
        </p:nvSpPr>
        <p:spPr>
          <a:xfrm>
            <a:off x="888999" y="1560618"/>
            <a:ext cx="9558867" cy="6001643"/>
          </a:xfrm>
          <a:prstGeom prst="rect">
            <a:avLst/>
          </a:prstGeom>
          <a:noFill/>
        </p:spPr>
        <p:txBody>
          <a:bodyPr wrap="square" lIns="91440" tIns="45720" rIns="91440" bIns="45720" rtlCol="0" anchor="t">
            <a:spAutoFit/>
          </a:bodyPr>
          <a:lstStyle/>
          <a:p>
            <a:r>
              <a:rPr lang="en-GB" sz="2400" b="1" dirty="0">
                <a:solidFill>
                  <a:schemeClr val="bg1"/>
                </a:solidFill>
              </a:rPr>
              <a:t>WHO CAN PLAY? (Regulation 4)</a:t>
            </a:r>
          </a:p>
          <a:p>
            <a:endParaRPr lang="en-GB" sz="2400" b="1" dirty="0">
              <a:solidFill>
                <a:schemeClr val="bg1"/>
              </a:solidFill>
            </a:endParaRPr>
          </a:p>
          <a:p>
            <a:pPr marL="342900" indent="-342900">
              <a:buFont typeface="Arial" panose="020B0604020202020204" pitchFamily="34" charset="0"/>
              <a:buChar char="•"/>
            </a:pPr>
            <a:r>
              <a:rPr lang="en-GB" sz="2200" dirty="0">
                <a:solidFill>
                  <a:schemeClr val="bg1"/>
                </a:solidFill>
                <a:latin typeface="Lato"/>
                <a:ea typeface="Lato"/>
                <a:cs typeface="Lato"/>
              </a:rPr>
              <a:t>Must be 18 or over</a:t>
            </a:r>
          </a:p>
          <a:p>
            <a:pPr marL="342900" indent="-342900">
              <a:buFont typeface="Arial" panose="020B0604020202020204" pitchFamily="34" charset="0"/>
              <a:buChar char="•"/>
            </a:pPr>
            <a:r>
              <a:rPr lang="en-GB" sz="2200" dirty="0">
                <a:solidFill>
                  <a:schemeClr val="bg1"/>
                </a:solidFill>
                <a:latin typeface="Lato"/>
                <a:ea typeface="Lato"/>
                <a:cs typeface="Lato"/>
              </a:rPr>
              <a:t>Must be a student registered at the University of Essex, studying at least 60 credits.</a:t>
            </a:r>
          </a:p>
          <a:p>
            <a:pPr marL="342900" indent="-342900">
              <a:buFont typeface="Arial" panose="020B0604020202020204" pitchFamily="34" charset="0"/>
              <a:buChar char="•"/>
            </a:pPr>
            <a:r>
              <a:rPr lang="en-GB" sz="2200" dirty="0">
                <a:solidFill>
                  <a:schemeClr val="bg1"/>
                </a:solidFill>
                <a:latin typeface="Lato"/>
                <a:ea typeface="Lato"/>
                <a:cs typeface="Lato"/>
              </a:rPr>
              <a:t>Post grads (Masters) must be studying no less than 50% of full time education.</a:t>
            </a:r>
          </a:p>
          <a:p>
            <a:pPr marL="342900" indent="-342900">
              <a:buFont typeface="Arial" panose="020B0604020202020204" pitchFamily="34" charset="0"/>
              <a:buChar char="•"/>
            </a:pPr>
            <a:r>
              <a:rPr lang="en-US" sz="2200" dirty="0">
                <a:solidFill>
                  <a:schemeClr val="bg1"/>
                </a:solidFill>
                <a:latin typeface="Lato"/>
                <a:ea typeface="Lato"/>
                <a:cs typeface="Lato"/>
              </a:rPr>
              <a:t>Term abroad/year abroad students are eligible to play</a:t>
            </a:r>
          </a:p>
          <a:p>
            <a:pPr marL="342900" indent="-342900">
              <a:buFont typeface="Arial" panose="020B0604020202020204" pitchFamily="34" charset="0"/>
              <a:buChar char="•"/>
            </a:pPr>
            <a:r>
              <a:rPr lang="en-US" sz="2200" dirty="0">
                <a:solidFill>
                  <a:schemeClr val="bg1"/>
                </a:solidFill>
                <a:latin typeface="Lato"/>
                <a:ea typeface="Lato"/>
                <a:cs typeface="Lato"/>
              </a:rPr>
              <a:t>Placement year students can still compete (as long as placements aren’t longer than 12 months).</a:t>
            </a:r>
          </a:p>
          <a:p>
            <a:pPr marL="342900" indent="-342900">
              <a:buFont typeface="Arial" panose="020B0604020202020204" pitchFamily="34" charset="0"/>
              <a:buChar char="•"/>
            </a:pPr>
            <a:r>
              <a:rPr lang="en-US" sz="2200" dirty="0">
                <a:solidFill>
                  <a:schemeClr val="bg1"/>
                </a:solidFill>
                <a:latin typeface="Lato"/>
                <a:ea typeface="Lato"/>
                <a:cs typeface="Lato"/>
              </a:rPr>
              <a:t>SABB officers are eligible to compete.</a:t>
            </a:r>
            <a:endParaRPr lang="en-GB" sz="2200">
              <a:solidFill>
                <a:schemeClr val="bg1"/>
              </a:solidFill>
              <a:latin typeface="Lato"/>
              <a:ea typeface="Lato"/>
              <a:cs typeface="Lato"/>
            </a:endParaRPr>
          </a:p>
          <a:p>
            <a:pPr marL="342900" indent="-342900">
              <a:buFont typeface="Arial" panose="020B0604020202020204" pitchFamily="34" charset="0"/>
              <a:buChar char="•"/>
            </a:pPr>
            <a:r>
              <a:rPr lang="en-GB" sz="2200" dirty="0">
                <a:solidFill>
                  <a:schemeClr val="bg1"/>
                </a:solidFill>
                <a:latin typeface="Lato"/>
                <a:ea typeface="Lato"/>
                <a:cs typeface="Lato"/>
              </a:rPr>
              <a:t>Colchester institute students are NOT eligible (without an @essex.ac.uk e-mail they are not accepted on BUCS Play to play). </a:t>
            </a:r>
          </a:p>
          <a:p>
            <a:pPr marL="342900" indent="-342900">
              <a:buFont typeface="Arial" panose="020B0604020202020204" pitchFamily="34" charset="0"/>
              <a:buChar char="•"/>
            </a:pPr>
            <a:r>
              <a:rPr lang="en-GB" sz="2200" dirty="0">
                <a:solidFill>
                  <a:schemeClr val="bg1"/>
                </a:solidFill>
                <a:latin typeface="Lato"/>
                <a:ea typeface="Lato"/>
                <a:cs typeface="Lato"/>
              </a:rPr>
              <a:t>UEIC and foundation students are eligible with an @essex.ac.uk email</a:t>
            </a:r>
          </a:p>
          <a:p>
            <a:pPr marL="342900" indent="-342900">
              <a:buChar char="-"/>
            </a:pPr>
            <a:endParaRPr lang="en-US" sz="2400" dirty="0">
              <a:latin typeface="Century Gothic" panose="020B0502020202020204" pitchFamily="34" charset="0"/>
            </a:endParaRPr>
          </a:p>
          <a:p>
            <a:endParaRPr lang="en-GB" sz="2400" dirty="0">
              <a:solidFill>
                <a:srgbClr val="000000"/>
              </a:solidFill>
              <a:latin typeface="Century Gothic" panose="020B0502020202020204" pitchFamily="34" charset="0"/>
            </a:endParaRPr>
          </a:p>
          <a:p>
            <a:endParaRPr lang="en-US" sz="2400" dirty="0">
              <a:solidFill>
                <a:schemeClr val="bg1"/>
              </a:solidFill>
              <a:cs typeface="Calibri"/>
            </a:endParaRPr>
          </a:p>
        </p:txBody>
      </p:sp>
    </p:spTree>
    <p:extLst>
      <p:ext uri="{BB962C8B-B14F-4D97-AF65-F5344CB8AC3E}">
        <p14:creationId xmlns:p14="http://schemas.microsoft.com/office/powerpoint/2010/main" val="14370083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red background with a curved edge">
            <a:extLst>
              <a:ext uri="{FF2B5EF4-FFF2-40B4-BE49-F238E27FC236}">
                <a16:creationId xmlns:a16="http://schemas.microsoft.com/office/drawing/2014/main" id="{3CD9830A-22A3-541E-64AB-7D3C91EF80FE}"/>
              </a:ext>
            </a:extLst>
          </p:cNvPr>
          <p:cNvPicPr>
            <a:picLocks noGrp="1" noChangeAspect="1"/>
          </p:cNvPicPr>
          <p:nvPr>
            <p:ph idx="1"/>
          </p:nvPr>
        </p:nvPicPr>
        <p:blipFill>
          <a:blip r:embed="rId2"/>
          <a:stretch>
            <a:fillRect/>
          </a:stretch>
        </p:blipFill>
        <p:spPr>
          <a:xfrm>
            <a:off x="102510" y="1822"/>
            <a:ext cx="12180501" cy="6862189"/>
          </a:xfrm>
        </p:spPr>
      </p:pic>
      <p:pic>
        <p:nvPicPr>
          <p:cNvPr id="5" name="Picture 4" descr="A black shield with white text&#10;&#10;Description automatically generated">
            <a:extLst>
              <a:ext uri="{FF2B5EF4-FFF2-40B4-BE49-F238E27FC236}">
                <a16:creationId xmlns:a16="http://schemas.microsoft.com/office/drawing/2014/main" id="{06E19077-5D11-69C2-398D-0F779439D1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72" y="141799"/>
            <a:ext cx="1491192" cy="1491192"/>
          </a:xfrm>
          <a:prstGeom prst="rect">
            <a:avLst/>
          </a:prstGeom>
        </p:spPr>
      </p:pic>
      <p:pic>
        <p:nvPicPr>
          <p:cNvPr id="7" name="Picture 6">
            <a:extLst>
              <a:ext uri="{FF2B5EF4-FFF2-40B4-BE49-F238E27FC236}">
                <a16:creationId xmlns:a16="http://schemas.microsoft.com/office/drawing/2014/main" id="{BEC343FE-8314-8BDB-5A85-E0928A8173E0}"/>
              </a:ext>
            </a:extLst>
          </p:cNvPr>
          <p:cNvPicPr>
            <a:picLocks noChangeAspect="1"/>
          </p:cNvPicPr>
          <p:nvPr/>
        </p:nvPicPr>
        <p:blipFill>
          <a:blip r:embed="rId4"/>
          <a:stretch>
            <a:fillRect/>
          </a:stretch>
        </p:blipFill>
        <p:spPr>
          <a:xfrm>
            <a:off x="10674012" y="139908"/>
            <a:ext cx="1362075" cy="457200"/>
          </a:xfrm>
          <a:prstGeom prst="rect">
            <a:avLst/>
          </a:prstGeom>
        </p:spPr>
      </p:pic>
      <p:sp>
        <p:nvSpPr>
          <p:cNvPr id="4" name="Title 3">
            <a:extLst>
              <a:ext uri="{FF2B5EF4-FFF2-40B4-BE49-F238E27FC236}">
                <a16:creationId xmlns:a16="http://schemas.microsoft.com/office/drawing/2014/main" id="{F6B8F8DB-192F-3028-80BF-66FC93F11222}"/>
              </a:ext>
            </a:extLst>
          </p:cNvPr>
          <p:cNvSpPr>
            <a:spLocks noGrp="1"/>
          </p:cNvSpPr>
          <p:nvPr>
            <p:ph type="title"/>
          </p:nvPr>
        </p:nvSpPr>
        <p:spPr>
          <a:xfrm>
            <a:off x="726688" y="142101"/>
            <a:ext cx="10515600" cy="1325563"/>
          </a:xfrm>
        </p:spPr>
        <p:txBody>
          <a:bodyPr/>
          <a:lstStyle/>
          <a:p>
            <a:pPr algn="ctr"/>
            <a:r>
              <a:rPr lang="en-US" dirty="0">
                <a:solidFill>
                  <a:schemeClr val="bg1"/>
                </a:solidFill>
                <a:latin typeface="Bebas Neue"/>
                <a:ea typeface="+mj-lt"/>
                <a:cs typeface="+mj-lt"/>
              </a:rPr>
              <a:t>WALKOVERS</a:t>
            </a:r>
            <a:endParaRPr lang="en-US">
              <a:solidFill>
                <a:schemeClr val="bg1"/>
              </a:solidFill>
              <a:latin typeface="Bebas Neue"/>
              <a:ea typeface="+mj-lt"/>
              <a:cs typeface="+mj-lt"/>
            </a:endParaRPr>
          </a:p>
        </p:txBody>
      </p:sp>
      <p:sp>
        <p:nvSpPr>
          <p:cNvPr id="2" name="TextBox 1">
            <a:extLst>
              <a:ext uri="{FF2B5EF4-FFF2-40B4-BE49-F238E27FC236}">
                <a16:creationId xmlns:a16="http://schemas.microsoft.com/office/drawing/2014/main" id="{1383FB70-D80E-14D5-77F9-E2A314EEFD34}"/>
              </a:ext>
            </a:extLst>
          </p:cNvPr>
          <p:cNvSpPr txBox="1"/>
          <p:nvPr/>
        </p:nvSpPr>
        <p:spPr>
          <a:xfrm>
            <a:off x="1152293" y="1347439"/>
            <a:ext cx="9720146"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2400" dirty="0">
              <a:solidFill>
                <a:schemeClr val="bg1"/>
              </a:solidFill>
              <a:latin typeface="Aharoni"/>
              <a:cs typeface="Calibri"/>
            </a:endParaRPr>
          </a:p>
          <a:p>
            <a:endParaRPr lang="en-GB" dirty="0">
              <a:cs typeface="Calibri"/>
            </a:endParaRPr>
          </a:p>
        </p:txBody>
      </p:sp>
      <p:sp>
        <p:nvSpPr>
          <p:cNvPr id="8" name="Content Placeholder 2">
            <a:extLst>
              <a:ext uri="{FF2B5EF4-FFF2-40B4-BE49-F238E27FC236}">
                <a16:creationId xmlns:a16="http://schemas.microsoft.com/office/drawing/2014/main" id="{4A4CAE69-FDF9-87CA-CFEC-0CDBA03EC597}"/>
              </a:ext>
            </a:extLst>
          </p:cNvPr>
          <p:cNvSpPr txBox="1">
            <a:spLocks/>
          </p:cNvSpPr>
          <p:nvPr/>
        </p:nvSpPr>
        <p:spPr>
          <a:xfrm>
            <a:off x="636494" y="1611615"/>
            <a:ext cx="10515600" cy="493507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solidFill>
                  <a:srgbClr val="FFFF00"/>
                </a:solidFill>
                <a:latin typeface="Lato"/>
                <a:ea typeface="Lato"/>
                <a:cs typeface="Lato"/>
              </a:rPr>
              <a:t>We must always put a team out for ALL fixtures - Even if it is a minimum weakened squad. </a:t>
            </a:r>
          </a:p>
          <a:p>
            <a:pPr marL="0" indent="0">
              <a:buFont typeface="Arial" panose="020B0604020202020204" pitchFamily="34" charset="0"/>
              <a:buNone/>
            </a:pPr>
            <a:r>
              <a:rPr lang="en-US" sz="1800" b="1" dirty="0">
                <a:solidFill>
                  <a:schemeClr val="bg1"/>
                </a:solidFill>
                <a:latin typeface="Lato"/>
                <a:ea typeface="Lato"/>
                <a:cs typeface="Calibri"/>
              </a:rPr>
              <a:t>Voluntary Walkovers can be given out for breach of regulations, which includes areas such as:</a:t>
            </a:r>
          </a:p>
          <a:p>
            <a:pPr marL="914400" lvl="1" indent="-457200"/>
            <a:r>
              <a:rPr lang="en-US" sz="1600" b="1" dirty="0">
                <a:solidFill>
                  <a:schemeClr val="bg1"/>
                </a:solidFill>
                <a:latin typeface="Lato"/>
                <a:ea typeface="Lato"/>
                <a:cs typeface="Calibri"/>
              </a:rPr>
              <a:t>Player eligibility</a:t>
            </a:r>
            <a:endParaRPr lang="en-US" sz="1600">
              <a:solidFill>
                <a:schemeClr val="bg1"/>
              </a:solidFill>
              <a:latin typeface="Lato"/>
              <a:ea typeface="Lato"/>
              <a:cs typeface="Calibri"/>
            </a:endParaRPr>
          </a:p>
          <a:p>
            <a:pPr marL="914400" lvl="1" indent="-457200"/>
            <a:r>
              <a:rPr lang="en-US" sz="1600" b="1" dirty="0">
                <a:solidFill>
                  <a:schemeClr val="bg1"/>
                </a:solidFill>
                <a:latin typeface="Lato"/>
                <a:ea typeface="Lato"/>
                <a:cs typeface="Calibri"/>
              </a:rPr>
              <a:t>Failure to fulfill match</a:t>
            </a:r>
            <a:endParaRPr lang="en-US" sz="1600">
              <a:solidFill>
                <a:schemeClr val="bg1"/>
              </a:solidFill>
              <a:latin typeface="Lato"/>
              <a:ea typeface="Lato"/>
              <a:cs typeface="Calibri"/>
            </a:endParaRPr>
          </a:p>
          <a:p>
            <a:pPr marL="914400" lvl="1" indent="-457200"/>
            <a:r>
              <a:rPr lang="en-US" sz="1600" b="1" dirty="0">
                <a:solidFill>
                  <a:schemeClr val="bg1"/>
                </a:solidFill>
                <a:latin typeface="Lato"/>
                <a:ea typeface="Lato"/>
                <a:cs typeface="Calibri"/>
              </a:rPr>
              <a:t>Team kit</a:t>
            </a:r>
            <a:endParaRPr lang="en-US" sz="1600">
              <a:solidFill>
                <a:schemeClr val="bg1"/>
              </a:solidFill>
              <a:latin typeface="Lato"/>
              <a:ea typeface="Lato"/>
              <a:cs typeface="Calibri"/>
            </a:endParaRPr>
          </a:p>
          <a:p>
            <a:pPr marL="914400" lvl="1" indent="-457200"/>
            <a:r>
              <a:rPr lang="en-US" sz="1600" b="1" dirty="0">
                <a:solidFill>
                  <a:schemeClr val="bg1"/>
                </a:solidFill>
                <a:latin typeface="Lato"/>
                <a:ea typeface="Lato"/>
                <a:cs typeface="Calibri"/>
              </a:rPr>
              <a:t>Facility not in accordance with regulations</a:t>
            </a:r>
            <a:endParaRPr lang="en-US" sz="1600">
              <a:solidFill>
                <a:schemeClr val="bg1"/>
              </a:solidFill>
              <a:latin typeface="Lato"/>
              <a:ea typeface="Lato"/>
              <a:cs typeface="Calibri"/>
            </a:endParaRPr>
          </a:p>
          <a:p>
            <a:pPr marL="914400" lvl="1" indent="-457200"/>
            <a:r>
              <a:rPr lang="en-US" sz="1600" b="1" dirty="0">
                <a:solidFill>
                  <a:schemeClr val="bg1"/>
                </a:solidFill>
                <a:latin typeface="Lato"/>
                <a:ea typeface="Lato"/>
                <a:cs typeface="Calibri"/>
              </a:rPr>
              <a:t>Unaffiliated players</a:t>
            </a:r>
          </a:p>
          <a:p>
            <a:pPr marL="914400" lvl="1" indent="-457200"/>
            <a:r>
              <a:rPr lang="en-US" sz="1600" b="1" dirty="0">
                <a:solidFill>
                  <a:schemeClr val="bg1"/>
                </a:solidFill>
                <a:latin typeface="Lato"/>
                <a:ea typeface="Lato"/>
                <a:cs typeface="Calibri"/>
              </a:rPr>
              <a:t>Failure to recruit appropriate level officials</a:t>
            </a:r>
          </a:p>
          <a:p>
            <a:pPr marL="457200" lvl="1" indent="0">
              <a:buFont typeface="Arial" panose="020B0604020202020204" pitchFamily="34" charset="0"/>
              <a:buNone/>
            </a:pPr>
            <a:endParaRPr lang="en-US" sz="1600" b="1" dirty="0">
              <a:solidFill>
                <a:schemeClr val="bg1"/>
              </a:solidFill>
              <a:latin typeface="Lato"/>
              <a:ea typeface="Lato"/>
              <a:cs typeface="Calibri"/>
            </a:endParaRPr>
          </a:p>
          <a:p>
            <a:pPr marL="0" indent="0">
              <a:buFont typeface="Arial" panose="020B0604020202020204" pitchFamily="34" charset="0"/>
              <a:buNone/>
            </a:pPr>
            <a:r>
              <a:rPr lang="en-US" sz="1800" dirty="0">
                <a:solidFill>
                  <a:schemeClr val="bg1"/>
                </a:solidFill>
                <a:latin typeface="Lato"/>
                <a:ea typeface="Lato"/>
                <a:cs typeface="Lato"/>
              </a:rPr>
              <a:t>CONSEQUENCES OF GIVING A WALKOVER:</a:t>
            </a:r>
            <a:endParaRPr lang="en-US" sz="1800">
              <a:solidFill>
                <a:schemeClr val="bg1"/>
              </a:solidFill>
              <a:latin typeface="Lato"/>
              <a:ea typeface="Lato"/>
              <a:cs typeface="Lato"/>
            </a:endParaRPr>
          </a:p>
          <a:p>
            <a:r>
              <a:rPr lang="en-US" sz="1800" dirty="0">
                <a:solidFill>
                  <a:schemeClr val="bg1"/>
                </a:solidFill>
                <a:latin typeface="Lato"/>
                <a:ea typeface="Lato"/>
                <a:cs typeface="Lato"/>
              </a:rPr>
              <a:t>Loss of team BUCS points/league points</a:t>
            </a:r>
          </a:p>
          <a:p>
            <a:r>
              <a:rPr lang="en-US" sz="1800" dirty="0">
                <a:solidFill>
                  <a:schemeClr val="bg1"/>
                </a:solidFill>
                <a:latin typeface="Lato"/>
                <a:ea typeface="Lato"/>
                <a:cs typeface="Lato"/>
              </a:rPr>
              <a:t>Loss of overall points for the University affecting our National ranking</a:t>
            </a:r>
            <a:endParaRPr lang="en-US" sz="1800">
              <a:solidFill>
                <a:schemeClr val="bg1"/>
              </a:solidFill>
              <a:latin typeface="Lato"/>
              <a:ea typeface="Lato"/>
              <a:cs typeface="Lato"/>
            </a:endParaRPr>
          </a:p>
          <a:p>
            <a:r>
              <a:rPr lang="en-US" sz="1800" dirty="0">
                <a:solidFill>
                  <a:schemeClr val="bg1"/>
                </a:solidFill>
                <a:latin typeface="Lato"/>
                <a:ea typeface="Lato"/>
                <a:cs typeface="Lato"/>
              </a:rPr>
              <a:t>Fines from BUCS / Essex (can be up to £750 per match for cup competitions)</a:t>
            </a:r>
            <a:endParaRPr lang="en-US" sz="1800">
              <a:solidFill>
                <a:schemeClr val="bg1"/>
              </a:solidFill>
              <a:latin typeface="Lato"/>
              <a:ea typeface="Lato"/>
              <a:cs typeface="Lato"/>
            </a:endParaRPr>
          </a:p>
          <a:p>
            <a:r>
              <a:rPr lang="en-US" sz="1800" dirty="0">
                <a:solidFill>
                  <a:schemeClr val="bg1"/>
                </a:solidFill>
                <a:latin typeface="Lato"/>
                <a:ea typeface="Lato"/>
                <a:cs typeface="Lato"/>
              </a:rPr>
              <a:t>Club standards application affected</a:t>
            </a:r>
            <a:endParaRPr lang="en-US" sz="1800">
              <a:solidFill>
                <a:schemeClr val="bg1"/>
              </a:solidFill>
              <a:latin typeface="Lato"/>
              <a:ea typeface="Lato"/>
              <a:cs typeface="Lato"/>
            </a:endParaRPr>
          </a:p>
          <a:p>
            <a:r>
              <a:rPr lang="en-US" sz="1800" dirty="0">
                <a:solidFill>
                  <a:schemeClr val="bg1"/>
                </a:solidFill>
                <a:latin typeface="Lato"/>
                <a:ea typeface="Lato"/>
                <a:cs typeface="Lato"/>
              </a:rPr>
              <a:t>Potential removal of future BUCS Competitions  </a:t>
            </a:r>
            <a:endParaRPr lang="en-US" sz="1800">
              <a:solidFill>
                <a:schemeClr val="bg1"/>
              </a:solidFill>
              <a:latin typeface="Lato"/>
              <a:ea typeface="Lato"/>
              <a:cs typeface="Lato"/>
            </a:endParaRPr>
          </a:p>
          <a:p>
            <a:pPr marL="0" indent="0">
              <a:buFont typeface="Arial" panose="020B0604020202020204" pitchFamily="34" charset="0"/>
              <a:buNone/>
            </a:pPr>
            <a:endParaRPr lang="en-GB" sz="1800" b="1" dirty="0">
              <a:solidFill>
                <a:srgbClr val="FFFF00"/>
              </a:solidFill>
              <a:latin typeface="Lato"/>
              <a:ea typeface="Lato"/>
              <a:cs typeface="Lato"/>
            </a:endParaRPr>
          </a:p>
        </p:txBody>
      </p:sp>
      <p:sp>
        <p:nvSpPr>
          <p:cNvPr id="10" name="Title 1">
            <a:extLst>
              <a:ext uri="{FF2B5EF4-FFF2-40B4-BE49-F238E27FC236}">
                <a16:creationId xmlns:a16="http://schemas.microsoft.com/office/drawing/2014/main" id="{FC73AFD6-55FE-F8DF-066C-A2190F8B87E6}"/>
              </a:ext>
            </a:extLst>
          </p:cNvPr>
          <p:cNvSpPr txBox="1">
            <a:spLocks/>
          </p:cNvSpPr>
          <p:nvPr/>
        </p:nvSpPr>
        <p:spPr>
          <a:xfrm>
            <a:off x="934962" y="180540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b="1" u="sng" dirty="0">
              <a:solidFill>
                <a:schemeClr val="bg1"/>
              </a:solidFill>
              <a:latin typeface="Aharoni" panose="02010803020104030203" pitchFamily="2" charset="-79"/>
              <a:cs typeface="Aharoni" panose="02010803020104030203" pitchFamily="2" charset="-79"/>
            </a:endParaRPr>
          </a:p>
        </p:txBody>
      </p:sp>
      <p:sp>
        <p:nvSpPr>
          <p:cNvPr id="11" name="TextBox 10">
            <a:extLst>
              <a:ext uri="{FF2B5EF4-FFF2-40B4-BE49-F238E27FC236}">
                <a16:creationId xmlns:a16="http://schemas.microsoft.com/office/drawing/2014/main" id="{A75C0745-E975-150C-5C10-A41E4E12F5AC}"/>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a:p>
        </p:txBody>
      </p:sp>
      <p:sp>
        <p:nvSpPr>
          <p:cNvPr id="12" name="TextBox 1">
            <a:extLst>
              <a:ext uri="{FF2B5EF4-FFF2-40B4-BE49-F238E27FC236}">
                <a16:creationId xmlns:a16="http://schemas.microsoft.com/office/drawing/2014/main" id="{C9C5B41D-3971-1F00-FE2E-E27AC495304F}"/>
              </a:ext>
            </a:extLst>
          </p:cNvPr>
          <p:cNvSpPr txBox="1"/>
          <p:nvPr/>
        </p:nvSpPr>
        <p:spPr>
          <a:xfrm>
            <a:off x="7753048" y="2648857"/>
            <a:ext cx="3398762" cy="1754326"/>
          </a:xfrm>
          <a:prstGeom prst="rect">
            <a:avLst/>
          </a:prstGeom>
          <a:noFill/>
          <a:ln w="28575">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rgbClr val="FFFFFF"/>
                </a:solidFill>
                <a:latin typeface="Lato"/>
                <a:ea typeface="Lato"/>
                <a:cs typeface="Calibri"/>
              </a:rPr>
              <a:t>Please read the </a:t>
            </a:r>
            <a:r>
              <a:rPr lang="en-GB" dirty="0">
                <a:solidFill>
                  <a:srgbClr val="FFFFFF"/>
                </a:solidFill>
                <a:latin typeface="Lato"/>
                <a:ea typeface="Lato"/>
                <a:cs typeface="Calibri"/>
                <a:hlinkClick r:id="rId5">
                  <a:extLst>
                    <a:ext uri="{A12FA001-AC4F-418D-AE19-62706E023703}">
                      <ahyp:hlinkClr xmlns:ahyp="http://schemas.microsoft.com/office/drawing/2018/hyperlinkcolor" val="tx"/>
                    </a:ext>
                  </a:extLst>
                </a:hlinkClick>
              </a:rPr>
              <a:t>BUCS Walkover Policy</a:t>
            </a:r>
            <a:r>
              <a:rPr lang="en-GB" dirty="0">
                <a:solidFill>
                  <a:srgbClr val="FFFFFF"/>
                </a:solidFill>
                <a:latin typeface="Lato"/>
                <a:ea typeface="Lato"/>
                <a:cs typeface="Calibri"/>
              </a:rPr>
              <a:t> document and note that any voluntary walkovers will result in penalties to the club/team/individuals.  </a:t>
            </a:r>
            <a:endParaRPr lang="en-GB">
              <a:solidFill>
                <a:srgbClr val="FFFFFF"/>
              </a:solidFill>
              <a:latin typeface="Lato"/>
              <a:ea typeface="Lato"/>
              <a:cs typeface="Lato"/>
            </a:endParaRPr>
          </a:p>
        </p:txBody>
      </p:sp>
    </p:spTree>
    <p:extLst>
      <p:ext uri="{BB962C8B-B14F-4D97-AF65-F5344CB8AC3E}">
        <p14:creationId xmlns:p14="http://schemas.microsoft.com/office/powerpoint/2010/main" val="37471908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red background with a curved edge">
            <a:extLst>
              <a:ext uri="{FF2B5EF4-FFF2-40B4-BE49-F238E27FC236}">
                <a16:creationId xmlns:a16="http://schemas.microsoft.com/office/drawing/2014/main" id="{3CD9830A-22A3-541E-64AB-7D3C91EF80FE}"/>
              </a:ext>
            </a:extLst>
          </p:cNvPr>
          <p:cNvPicPr>
            <a:picLocks noGrp="1" noChangeAspect="1"/>
          </p:cNvPicPr>
          <p:nvPr>
            <p:ph idx="1"/>
          </p:nvPr>
        </p:nvPicPr>
        <p:blipFill>
          <a:blip r:embed="rId2"/>
          <a:stretch>
            <a:fillRect/>
          </a:stretch>
        </p:blipFill>
        <p:spPr>
          <a:xfrm>
            <a:off x="5748" y="13195"/>
            <a:ext cx="12180501" cy="6862189"/>
          </a:xfrm>
        </p:spPr>
      </p:pic>
      <p:pic>
        <p:nvPicPr>
          <p:cNvPr id="5" name="Picture 4" descr="A black shield with white text&#10;&#10;Description automatically generated">
            <a:extLst>
              <a:ext uri="{FF2B5EF4-FFF2-40B4-BE49-F238E27FC236}">
                <a16:creationId xmlns:a16="http://schemas.microsoft.com/office/drawing/2014/main" id="{06E19077-5D11-69C2-398D-0F779439D1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72" y="141799"/>
            <a:ext cx="1491192" cy="1491192"/>
          </a:xfrm>
          <a:prstGeom prst="rect">
            <a:avLst/>
          </a:prstGeom>
        </p:spPr>
      </p:pic>
      <p:pic>
        <p:nvPicPr>
          <p:cNvPr id="7" name="Picture 6">
            <a:extLst>
              <a:ext uri="{FF2B5EF4-FFF2-40B4-BE49-F238E27FC236}">
                <a16:creationId xmlns:a16="http://schemas.microsoft.com/office/drawing/2014/main" id="{BEC343FE-8314-8BDB-5A85-E0928A8173E0}"/>
              </a:ext>
            </a:extLst>
          </p:cNvPr>
          <p:cNvPicPr>
            <a:picLocks noChangeAspect="1"/>
          </p:cNvPicPr>
          <p:nvPr/>
        </p:nvPicPr>
        <p:blipFill>
          <a:blip r:embed="rId4"/>
          <a:stretch>
            <a:fillRect/>
          </a:stretch>
        </p:blipFill>
        <p:spPr>
          <a:xfrm>
            <a:off x="10674012" y="139908"/>
            <a:ext cx="1362075" cy="457200"/>
          </a:xfrm>
          <a:prstGeom prst="rect">
            <a:avLst/>
          </a:prstGeom>
        </p:spPr>
      </p:pic>
      <p:sp>
        <p:nvSpPr>
          <p:cNvPr id="4" name="Title 3">
            <a:extLst>
              <a:ext uri="{FF2B5EF4-FFF2-40B4-BE49-F238E27FC236}">
                <a16:creationId xmlns:a16="http://schemas.microsoft.com/office/drawing/2014/main" id="{F6B8F8DB-192F-3028-80BF-66FC93F11222}"/>
              </a:ext>
            </a:extLst>
          </p:cNvPr>
          <p:cNvSpPr>
            <a:spLocks noGrp="1"/>
          </p:cNvSpPr>
          <p:nvPr>
            <p:ph type="title"/>
          </p:nvPr>
        </p:nvSpPr>
        <p:spPr>
          <a:xfrm>
            <a:off x="726688" y="142101"/>
            <a:ext cx="10515600" cy="1325563"/>
          </a:xfrm>
        </p:spPr>
        <p:txBody>
          <a:bodyPr/>
          <a:lstStyle/>
          <a:p>
            <a:pPr algn="ctr"/>
            <a:r>
              <a:rPr lang="en-GB" dirty="0">
                <a:solidFill>
                  <a:schemeClr val="bg1"/>
                </a:solidFill>
                <a:latin typeface="Bebas Neue"/>
                <a:cs typeface="Calibri Light"/>
              </a:rPr>
              <a:t>EVENTS</a:t>
            </a:r>
          </a:p>
        </p:txBody>
      </p:sp>
      <p:sp>
        <p:nvSpPr>
          <p:cNvPr id="2" name="TextBox 1">
            <a:extLst>
              <a:ext uri="{FF2B5EF4-FFF2-40B4-BE49-F238E27FC236}">
                <a16:creationId xmlns:a16="http://schemas.microsoft.com/office/drawing/2014/main" id="{1383FB70-D80E-14D5-77F9-E2A314EEFD34}"/>
              </a:ext>
            </a:extLst>
          </p:cNvPr>
          <p:cNvSpPr txBox="1"/>
          <p:nvPr/>
        </p:nvSpPr>
        <p:spPr>
          <a:xfrm>
            <a:off x="1152293" y="1347439"/>
            <a:ext cx="9720146"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2400" dirty="0">
              <a:solidFill>
                <a:schemeClr val="bg1"/>
              </a:solidFill>
              <a:latin typeface="Aharoni"/>
              <a:cs typeface="Calibri"/>
            </a:endParaRPr>
          </a:p>
          <a:p>
            <a:endParaRPr lang="en-GB" dirty="0">
              <a:cs typeface="Calibri"/>
            </a:endParaRPr>
          </a:p>
        </p:txBody>
      </p:sp>
      <p:sp>
        <p:nvSpPr>
          <p:cNvPr id="3" name="TextBox 2">
            <a:extLst>
              <a:ext uri="{FF2B5EF4-FFF2-40B4-BE49-F238E27FC236}">
                <a16:creationId xmlns:a16="http://schemas.microsoft.com/office/drawing/2014/main" id="{08DDEF87-E9A8-1D56-38C1-4E18B99E3E55}"/>
              </a:ext>
            </a:extLst>
          </p:cNvPr>
          <p:cNvSpPr txBox="1"/>
          <p:nvPr/>
        </p:nvSpPr>
        <p:spPr>
          <a:xfrm>
            <a:off x="561834" y="1869743"/>
            <a:ext cx="11273049"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pc="70" dirty="0">
                <a:solidFill>
                  <a:srgbClr val="FFFFFF"/>
                </a:solidFill>
                <a:latin typeface="Lato"/>
                <a:ea typeface="Lato"/>
                <a:cs typeface="Tahoma"/>
              </a:rPr>
              <a:t>An</a:t>
            </a:r>
            <a:r>
              <a:rPr lang="en-GB" spc="-114" dirty="0">
                <a:solidFill>
                  <a:srgbClr val="FFFFFF"/>
                </a:solidFill>
                <a:latin typeface="Lato"/>
                <a:ea typeface="Lato"/>
                <a:cs typeface="Tahoma"/>
              </a:rPr>
              <a:t> </a:t>
            </a:r>
            <a:r>
              <a:rPr lang="en-GB" spc="15" dirty="0">
                <a:solidFill>
                  <a:srgbClr val="FFFFFF"/>
                </a:solidFill>
                <a:latin typeface="Lato"/>
                <a:ea typeface="Lato"/>
                <a:cs typeface="Tahoma"/>
              </a:rPr>
              <a:t>event</a:t>
            </a:r>
            <a:r>
              <a:rPr lang="en-GB" spc="-100" dirty="0">
                <a:solidFill>
                  <a:srgbClr val="FFFFFF"/>
                </a:solidFill>
                <a:latin typeface="Lato"/>
                <a:ea typeface="Lato"/>
                <a:cs typeface="Tahoma"/>
              </a:rPr>
              <a:t> </a:t>
            </a:r>
            <a:r>
              <a:rPr lang="en-GB" spc="-5" dirty="0">
                <a:solidFill>
                  <a:srgbClr val="FFFFFF"/>
                </a:solidFill>
                <a:latin typeface="Lato"/>
                <a:ea typeface="Lato"/>
                <a:cs typeface="Tahoma"/>
              </a:rPr>
              <a:t>is</a:t>
            </a:r>
            <a:r>
              <a:rPr lang="en-GB" spc="-100" dirty="0">
                <a:solidFill>
                  <a:srgbClr val="FFFFFF"/>
                </a:solidFill>
                <a:latin typeface="Lato"/>
                <a:ea typeface="Lato"/>
                <a:cs typeface="Tahoma"/>
              </a:rPr>
              <a:t> </a:t>
            </a:r>
            <a:r>
              <a:rPr lang="en-GB" spc="-50" dirty="0">
                <a:solidFill>
                  <a:srgbClr val="FFFFFF"/>
                </a:solidFill>
                <a:latin typeface="Lato"/>
                <a:ea typeface="Lato"/>
                <a:cs typeface="Tahoma"/>
              </a:rPr>
              <a:t>a</a:t>
            </a:r>
            <a:r>
              <a:rPr lang="en-GB" spc="-100" dirty="0">
                <a:solidFill>
                  <a:srgbClr val="FFFFFF"/>
                </a:solidFill>
                <a:latin typeface="Lato"/>
                <a:ea typeface="Lato"/>
                <a:cs typeface="Tahoma"/>
              </a:rPr>
              <a:t> </a:t>
            </a:r>
            <a:r>
              <a:rPr lang="en-GB" spc="30" dirty="0">
                <a:solidFill>
                  <a:srgbClr val="FFFFFF"/>
                </a:solidFill>
                <a:latin typeface="Lato"/>
                <a:ea typeface="Lato"/>
                <a:cs typeface="Tahoma"/>
              </a:rPr>
              <a:t>one-off</a:t>
            </a:r>
            <a:r>
              <a:rPr lang="en-GB" spc="-110" dirty="0">
                <a:solidFill>
                  <a:srgbClr val="FFFFFF"/>
                </a:solidFill>
                <a:latin typeface="Lato"/>
                <a:ea typeface="Lato"/>
                <a:cs typeface="Tahoma"/>
              </a:rPr>
              <a:t> </a:t>
            </a:r>
            <a:r>
              <a:rPr lang="en-GB" spc="20" dirty="0">
                <a:solidFill>
                  <a:srgbClr val="FFFFFF"/>
                </a:solidFill>
                <a:latin typeface="Lato"/>
                <a:ea typeface="Lato"/>
                <a:cs typeface="Tahoma"/>
              </a:rPr>
              <a:t>competition</a:t>
            </a:r>
            <a:r>
              <a:rPr lang="en-GB" spc="-80" dirty="0">
                <a:solidFill>
                  <a:srgbClr val="FFFFFF"/>
                </a:solidFill>
                <a:latin typeface="Lato"/>
                <a:ea typeface="Lato"/>
                <a:cs typeface="Tahoma"/>
              </a:rPr>
              <a:t> </a:t>
            </a:r>
            <a:r>
              <a:rPr lang="en-GB" dirty="0">
                <a:solidFill>
                  <a:srgbClr val="FFFFFF"/>
                </a:solidFill>
                <a:latin typeface="Lato"/>
                <a:ea typeface="Lato"/>
                <a:cs typeface="Tahoma"/>
              </a:rPr>
              <a:t>such</a:t>
            </a:r>
            <a:r>
              <a:rPr lang="en-GB" spc="-110" dirty="0">
                <a:solidFill>
                  <a:srgbClr val="FFFFFF"/>
                </a:solidFill>
                <a:latin typeface="Lato"/>
                <a:ea typeface="Lato"/>
                <a:cs typeface="Tahoma"/>
              </a:rPr>
              <a:t> </a:t>
            </a:r>
            <a:r>
              <a:rPr lang="en-GB" spc="-40" dirty="0">
                <a:solidFill>
                  <a:srgbClr val="FFFFFF"/>
                </a:solidFill>
                <a:latin typeface="Lato"/>
                <a:ea typeface="Lato"/>
                <a:cs typeface="Tahoma"/>
              </a:rPr>
              <a:t>as</a:t>
            </a:r>
            <a:r>
              <a:rPr lang="en-GB" spc="-105" dirty="0">
                <a:solidFill>
                  <a:srgbClr val="FFFFFF"/>
                </a:solidFill>
                <a:latin typeface="Lato"/>
                <a:ea typeface="Lato"/>
                <a:cs typeface="Tahoma"/>
              </a:rPr>
              <a:t> </a:t>
            </a:r>
            <a:r>
              <a:rPr lang="en-GB" spc="-20" dirty="0">
                <a:solidFill>
                  <a:srgbClr val="FFFFFF"/>
                </a:solidFill>
                <a:latin typeface="Lato"/>
                <a:ea typeface="Lato"/>
                <a:cs typeface="Tahoma"/>
              </a:rPr>
              <a:t>surfing,</a:t>
            </a:r>
            <a:r>
              <a:rPr lang="en-GB" spc="-130" dirty="0">
                <a:solidFill>
                  <a:srgbClr val="FFFFFF"/>
                </a:solidFill>
                <a:latin typeface="Lato"/>
                <a:ea typeface="Lato"/>
                <a:cs typeface="Tahoma"/>
              </a:rPr>
              <a:t> </a:t>
            </a:r>
            <a:r>
              <a:rPr lang="en-GB" dirty="0">
                <a:solidFill>
                  <a:srgbClr val="FFFFFF"/>
                </a:solidFill>
                <a:latin typeface="Lato"/>
                <a:ea typeface="Lato"/>
                <a:cs typeface="Tahoma"/>
              </a:rPr>
              <a:t>Lacrosse</a:t>
            </a:r>
            <a:r>
              <a:rPr lang="en-GB" spc="-125" dirty="0">
                <a:solidFill>
                  <a:srgbClr val="FFFFFF"/>
                </a:solidFill>
                <a:latin typeface="Lato"/>
                <a:ea typeface="Lato"/>
                <a:cs typeface="Tahoma"/>
              </a:rPr>
              <a:t> </a:t>
            </a:r>
            <a:r>
              <a:rPr lang="en-GB" spc="-35" dirty="0">
                <a:solidFill>
                  <a:srgbClr val="FFFFFF"/>
                </a:solidFill>
                <a:latin typeface="Lato"/>
                <a:ea typeface="Lato"/>
                <a:cs typeface="Tahoma"/>
              </a:rPr>
              <a:t>6s,</a:t>
            </a:r>
            <a:r>
              <a:rPr lang="en-GB" spc="-100" dirty="0">
                <a:solidFill>
                  <a:srgbClr val="FFFFFF"/>
                </a:solidFill>
                <a:latin typeface="Lato"/>
                <a:ea typeface="Lato"/>
                <a:cs typeface="Tahoma"/>
              </a:rPr>
              <a:t> </a:t>
            </a:r>
            <a:r>
              <a:rPr lang="en-GB" spc="-10" dirty="0">
                <a:solidFill>
                  <a:srgbClr val="FFFFFF"/>
                </a:solidFill>
                <a:latin typeface="Lato"/>
                <a:ea typeface="Lato"/>
                <a:cs typeface="Tahoma"/>
              </a:rPr>
              <a:t>and</a:t>
            </a:r>
            <a:r>
              <a:rPr lang="en-GB" spc="-100" dirty="0">
                <a:solidFill>
                  <a:srgbClr val="FFFFFF"/>
                </a:solidFill>
                <a:latin typeface="Lato"/>
                <a:ea typeface="Lato"/>
                <a:cs typeface="Tahoma"/>
              </a:rPr>
              <a:t> </a:t>
            </a:r>
            <a:r>
              <a:rPr lang="en-GB" spc="5" dirty="0">
                <a:solidFill>
                  <a:srgbClr val="FFFFFF"/>
                </a:solidFill>
                <a:latin typeface="Lato"/>
                <a:ea typeface="Lato"/>
                <a:cs typeface="Tahoma"/>
              </a:rPr>
              <a:t>clay</a:t>
            </a:r>
            <a:r>
              <a:rPr lang="en-GB" spc="-110" dirty="0">
                <a:solidFill>
                  <a:srgbClr val="FFFFFF"/>
                </a:solidFill>
                <a:latin typeface="Lato"/>
                <a:ea typeface="Lato"/>
                <a:cs typeface="Tahoma"/>
              </a:rPr>
              <a:t> </a:t>
            </a:r>
            <a:r>
              <a:rPr lang="en-GB" dirty="0">
                <a:solidFill>
                  <a:srgbClr val="FFFFFF"/>
                </a:solidFill>
                <a:latin typeface="Lato"/>
                <a:ea typeface="Lato"/>
                <a:cs typeface="Tahoma"/>
              </a:rPr>
              <a:t>pigeon</a:t>
            </a:r>
          </a:p>
          <a:p>
            <a:r>
              <a:rPr lang="en-GB" spc="-10" dirty="0">
                <a:solidFill>
                  <a:srgbClr val="FFFFFF"/>
                </a:solidFill>
                <a:latin typeface="Lato"/>
                <a:ea typeface="Lato"/>
                <a:cs typeface="Tahoma"/>
              </a:rPr>
              <a:t>shooting,</a:t>
            </a:r>
            <a:r>
              <a:rPr lang="en-GB" spc="-100" dirty="0">
                <a:solidFill>
                  <a:srgbClr val="FFFFFF"/>
                </a:solidFill>
                <a:latin typeface="Lato"/>
                <a:ea typeface="Lato"/>
                <a:cs typeface="Tahoma"/>
              </a:rPr>
              <a:t> </a:t>
            </a:r>
            <a:r>
              <a:rPr lang="en-GB" spc="25" dirty="0">
                <a:solidFill>
                  <a:srgbClr val="FFFFFF"/>
                </a:solidFill>
                <a:latin typeface="Lato"/>
                <a:ea typeface="Lato"/>
                <a:cs typeface="Tahoma"/>
              </a:rPr>
              <a:t>which</a:t>
            </a:r>
            <a:r>
              <a:rPr lang="en-GB" spc="-114" dirty="0">
                <a:solidFill>
                  <a:srgbClr val="FFFFFF"/>
                </a:solidFill>
                <a:latin typeface="Lato"/>
                <a:ea typeface="Lato"/>
                <a:cs typeface="Tahoma"/>
              </a:rPr>
              <a:t> </a:t>
            </a:r>
            <a:r>
              <a:rPr lang="en-GB" spc="15" dirty="0">
                <a:solidFill>
                  <a:srgbClr val="FFFFFF"/>
                </a:solidFill>
                <a:latin typeface="Lato"/>
                <a:ea typeface="Lato"/>
                <a:cs typeface="Tahoma"/>
              </a:rPr>
              <a:t>typically</a:t>
            </a:r>
            <a:r>
              <a:rPr lang="en-GB" spc="-95" dirty="0">
                <a:solidFill>
                  <a:srgbClr val="FFFFFF"/>
                </a:solidFill>
                <a:latin typeface="Lato"/>
                <a:ea typeface="Lato"/>
                <a:cs typeface="Tahoma"/>
              </a:rPr>
              <a:t> </a:t>
            </a:r>
            <a:r>
              <a:rPr lang="en-GB" spc="-5" dirty="0">
                <a:solidFill>
                  <a:srgbClr val="FFFFFF"/>
                </a:solidFill>
                <a:latin typeface="Lato"/>
                <a:ea typeface="Lato"/>
                <a:cs typeface="Tahoma"/>
              </a:rPr>
              <a:t>takes</a:t>
            </a:r>
            <a:r>
              <a:rPr lang="en-GB" spc="-105" dirty="0">
                <a:solidFill>
                  <a:srgbClr val="FFFFFF"/>
                </a:solidFill>
                <a:latin typeface="Lato"/>
                <a:ea typeface="Lato"/>
                <a:cs typeface="Tahoma"/>
              </a:rPr>
              <a:t> </a:t>
            </a:r>
            <a:r>
              <a:rPr lang="en-GB" dirty="0">
                <a:solidFill>
                  <a:srgbClr val="FFFFFF"/>
                </a:solidFill>
                <a:latin typeface="Lato"/>
                <a:ea typeface="Lato"/>
                <a:cs typeface="Tahoma"/>
              </a:rPr>
              <a:t>place</a:t>
            </a:r>
            <a:r>
              <a:rPr lang="en-GB" spc="-95" dirty="0">
                <a:solidFill>
                  <a:srgbClr val="FFFFFF"/>
                </a:solidFill>
                <a:latin typeface="Lato"/>
                <a:ea typeface="Lato"/>
                <a:cs typeface="Tahoma"/>
              </a:rPr>
              <a:t> </a:t>
            </a:r>
            <a:r>
              <a:rPr lang="en-GB" spc="20" dirty="0">
                <a:solidFill>
                  <a:srgbClr val="FFFFFF"/>
                </a:solidFill>
                <a:latin typeface="Lato"/>
                <a:ea typeface="Lato"/>
                <a:cs typeface="Tahoma"/>
              </a:rPr>
              <a:t>over</a:t>
            </a:r>
            <a:r>
              <a:rPr lang="en-GB" spc="-100" dirty="0">
                <a:solidFill>
                  <a:srgbClr val="FFFFFF"/>
                </a:solidFill>
                <a:latin typeface="Lato"/>
                <a:ea typeface="Lato"/>
                <a:cs typeface="Tahoma"/>
              </a:rPr>
              <a:t> </a:t>
            </a:r>
            <a:r>
              <a:rPr lang="en-GB" spc="40" dirty="0">
                <a:solidFill>
                  <a:srgbClr val="FFFFFF"/>
                </a:solidFill>
                <a:latin typeface="Lato"/>
                <a:ea typeface="Lato"/>
                <a:cs typeface="Tahoma"/>
              </a:rPr>
              <a:t>1-3</a:t>
            </a:r>
            <a:r>
              <a:rPr lang="en-GB" spc="-105" dirty="0">
                <a:solidFill>
                  <a:srgbClr val="FFFFFF"/>
                </a:solidFill>
                <a:latin typeface="Lato"/>
                <a:ea typeface="Lato"/>
                <a:cs typeface="Tahoma"/>
              </a:rPr>
              <a:t> </a:t>
            </a:r>
            <a:r>
              <a:rPr lang="en-GB" spc="-30" dirty="0">
                <a:solidFill>
                  <a:srgbClr val="FFFFFF"/>
                </a:solidFill>
                <a:latin typeface="Lato"/>
                <a:ea typeface="Lato"/>
                <a:cs typeface="Tahoma"/>
              </a:rPr>
              <a:t>days.</a:t>
            </a:r>
            <a:endParaRPr lang="en-GB" spc="-30">
              <a:solidFill>
                <a:srgbClr val="FFFFFF"/>
              </a:solidFill>
              <a:latin typeface="Lato"/>
              <a:ea typeface="Lato"/>
              <a:cs typeface="Tahoma"/>
            </a:endParaRPr>
          </a:p>
          <a:p>
            <a:endParaRPr lang="en-GB" dirty="0">
              <a:latin typeface="Lato"/>
              <a:ea typeface="Lato"/>
              <a:cs typeface="Lato"/>
            </a:endParaRPr>
          </a:p>
          <a:p>
            <a:r>
              <a:rPr lang="en-GB" spc="-5" dirty="0">
                <a:solidFill>
                  <a:srgbClr val="FFFFFF"/>
                </a:solidFill>
                <a:latin typeface="Lato"/>
                <a:ea typeface="Lato"/>
                <a:cs typeface="Tahoma"/>
              </a:rPr>
              <a:t>These</a:t>
            </a:r>
            <a:r>
              <a:rPr lang="en-GB" spc="-114" dirty="0">
                <a:solidFill>
                  <a:srgbClr val="FFFFFF"/>
                </a:solidFill>
                <a:latin typeface="Lato"/>
                <a:ea typeface="Lato"/>
                <a:cs typeface="Tahoma"/>
              </a:rPr>
              <a:t> </a:t>
            </a:r>
            <a:r>
              <a:rPr lang="en-GB" spc="-20" dirty="0">
                <a:solidFill>
                  <a:srgbClr val="FFFFFF"/>
                </a:solidFill>
                <a:latin typeface="Lato"/>
                <a:ea typeface="Lato"/>
                <a:cs typeface="Tahoma"/>
              </a:rPr>
              <a:t>may</a:t>
            </a:r>
            <a:r>
              <a:rPr lang="en-GB" spc="-95" dirty="0">
                <a:solidFill>
                  <a:srgbClr val="FFFFFF"/>
                </a:solidFill>
                <a:latin typeface="Lato"/>
                <a:ea typeface="Lato"/>
                <a:cs typeface="Tahoma"/>
              </a:rPr>
              <a:t> </a:t>
            </a:r>
            <a:r>
              <a:rPr lang="en-GB" spc="20" dirty="0">
                <a:solidFill>
                  <a:srgbClr val="FFFFFF"/>
                </a:solidFill>
                <a:latin typeface="Lato"/>
                <a:ea typeface="Lato"/>
                <a:cs typeface="Tahoma"/>
              </a:rPr>
              <a:t>form</a:t>
            </a:r>
            <a:r>
              <a:rPr lang="en-GB" spc="-114" dirty="0">
                <a:solidFill>
                  <a:srgbClr val="FFFFFF"/>
                </a:solidFill>
                <a:latin typeface="Lato"/>
                <a:ea typeface="Lato"/>
                <a:cs typeface="Tahoma"/>
              </a:rPr>
              <a:t> </a:t>
            </a:r>
            <a:r>
              <a:rPr lang="en-GB" dirty="0">
                <a:solidFill>
                  <a:srgbClr val="FFFFFF"/>
                </a:solidFill>
                <a:latin typeface="Lato"/>
                <a:ea typeface="Lato"/>
                <a:cs typeface="Tahoma"/>
              </a:rPr>
              <a:t>part</a:t>
            </a:r>
            <a:r>
              <a:rPr lang="en-GB" spc="-90" dirty="0">
                <a:solidFill>
                  <a:srgbClr val="FFFFFF"/>
                </a:solidFill>
                <a:latin typeface="Lato"/>
                <a:ea typeface="Lato"/>
                <a:cs typeface="Tahoma"/>
              </a:rPr>
              <a:t> </a:t>
            </a:r>
            <a:r>
              <a:rPr lang="en-GB" spc="50" dirty="0">
                <a:solidFill>
                  <a:srgbClr val="FFFFFF"/>
                </a:solidFill>
                <a:latin typeface="Lato"/>
                <a:ea typeface="Lato"/>
                <a:cs typeface="Tahoma"/>
              </a:rPr>
              <a:t>of</a:t>
            </a:r>
            <a:r>
              <a:rPr lang="en-GB" spc="-100" dirty="0">
                <a:solidFill>
                  <a:srgbClr val="FFFFFF"/>
                </a:solidFill>
                <a:latin typeface="Lato"/>
                <a:ea typeface="Lato"/>
                <a:cs typeface="Tahoma"/>
              </a:rPr>
              <a:t> </a:t>
            </a:r>
            <a:r>
              <a:rPr lang="en-GB" spc="-55" dirty="0">
                <a:solidFill>
                  <a:srgbClr val="FFFFFF"/>
                </a:solidFill>
                <a:latin typeface="Lato"/>
                <a:ea typeface="Lato"/>
                <a:cs typeface="Tahoma"/>
              </a:rPr>
              <a:t>a</a:t>
            </a:r>
            <a:r>
              <a:rPr lang="en-GB" spc="-90" dirty="0">
                <a:solidFill>
                  <a:srgbClr val="FFFFFF"/>
                </a:solidFill>
                <a:latin typeface="Lato"/>
                <a:ea typeface="Lato"/>
                <a:cs typeface="Tahoma"/>
              </a:rPr>
              <a:t> </a:t>
            </a:r>
            <a:r>
              <a:rPr lang="en-GB" spc="-5" dirty="0">
                <a:solidFill>
                  <a:srgbClr val="FFFFFF"/>
                </a:solidFill>
                <a:latin typeface="Lato"/>
                <a:ea typeface="Lato"/>
                <a:cs typeface="Tahoma"/>
              </a:rPr>
              <a:t>series</a:t>
            </a:r>
            <a:r>
              <a:rPr lang="en-GB" spc="-95" dirty="0">
                <a:solidFill>
                  <a:srgbClr val="FFFFFF"/>
                </a:solidFill>
                <a:latin typeface="Lato"/>
                <a:ea typeface="Lato"/>
                <a:cs typeface="Tahoma"/>
              </a:rPr>
              <a:t> </a:t>
            </a:r>
            <a:r>
              <a:rPr lang="en-GB" spc="50" dirty="0">
                <a:solidFill>
                  <a:srgbClr val="FFFFFF"/>
                </a:solidFill>
                <a:latin typeface="Lato"/>
                <a:ea typeface="Lato"/>
                <a:cs typeface="Tahoma"/>
              </a:rPr>
              <a:t>of</a:t>
            </a:r>
            <a:r>
              <a:rPr lang="en-GB" spc="-100" dirty="0">
                <a:solidFill>
                  <a:srgbClr val="FFFFFF"/>
                </a:solidFill>
                <a:latin typeface="Lato"/>
                <a:ea typeface="Lato"/>
                <a:cs typeface="Tahoma"/>
              </a:rPr>
              <a:t> </a:t>
            </a:r>
            <a:r>
              <a:rPr lang="en-GB" spc="5" dirty="0">
                <a:solidFill>
                  <a:srgbClr val="FFFFFF"/>
                </a:solidFill>
                <a:latin typeface="Lato"/>
                <a:ea typeface="Lato"/>
                <a:cs typeface="Tahoma"/>
              </a:rPr>
              <a:t>events</a:t>
            </a:r>
            <a:r>
              <a:rPr lang="en-GB" spc="-95" dirty="0">
                <a:solidFill>
                  <a:srgbClr val="FFFFFF"/>
                </a:solidFill>
                <a:latin typeface="Lato"/>
                <a:ea typeface="Lato"/>
                <a:cs typeface="Tahoma"/>
              </a:rPr>
              <a:t> </a:t>
            </a:r>
            <a:r>
              <a:rPr lang="en-GB" spc="10" dirty="0">
                <a:solidFill>
                  <a:srgbClr val="FFFFFF"/>
                </a:solidFill>
                <a:latin typeface="Lato"/>
                <a:ea typeface="Lato"/>
                <a:cs typeface="Tahoma"/>
              </a:rPr>
              <a:t>throughout</a:t>
            </a:r>
            <a:r>
              <a:rPr lang="en-GB" spc="-125" dirty="0">
                <a:solidFill>
                  <a:srgbClr val="FFFFFF"/>
                </a:solidFill>
                <a:latin typeface="Lato"/>
                <a:ea typeface="Lato"/>
                <a:cs typeface="Tahoma"/>
              </a:rPr>
              <a:t> </a:t>
            </a:r>
            <a:r>
              <a:rPr lang="en-GB" spc="15" dirty="0">
                <a:solidFill>
                  <a:srgbClr val="FFFFFF"/>
                </a:solidFill>
                <a:latin typeface="Lato"/>
                <a:ea typeface="Lato"/>
                <a:cs typeface="Tahoma"/>
              </a:rPr>
              <a:t>the</a:t>
            </a:r>
            <a:r>
              <a:rPr lang="en-GB" spc="-95" dirty="0">
                <a:solidFill>
                  <a:srgbClr val="FFFFFF"/>
                </a:solidFill>
                <a:latin typeface="Lato"/>
                <a:ea typeface="Lato"/>
                <a:cs typeface="Tahoma"/>
              </a:rPr>
              <a:t> </a:t>
            </a:r>
            <a:r>
              <a:rPr lang="en-GB" spc="-30" dirty="0">
                <a:solidFill>
                  <a:srgbClr val="FFFFFF"/>
                </a:solidFill>
                <a:latin typeface="Lato"/>
                <a:ea typeface="Lato"/>
                <a:cs typeface="Tahoma"/>
              </a:rPr>
              <a:t>season,</a:t>
            </a:r>
            <a:r>
              <a:rPr lang="en-GB" spc="-105" dirty="0">
                <a:solidFill>
                  <a:srgbClr val="FFFFFF"/>
                </a:solidFill>
                <a:latin typeface="Lato"/>
                <a:ea typeface="Lato"/>
                <a:cs typeface="Tahoma"/>
              </a:rPr>
              <a:t> </a:t>
            </a:r>
            <a:r>
              <a:rPr lang="en-GB" dirty="0">
                <a:solidFill>
                  <a:srgbClr val="FFFFFF"/>
                </a:solidFill>
                <a:latin typeface="Lato"/>
                <a:ea typeface="Lato"/>
                <a:cs typeface="Tahoma"/>
              </a:rPr>
              <a:t>such</a:t>
            </a:r>
            <a:r>
              <a:rPr lang="en-GB" spc="-105" dirty="0">
                <a:solidFill>
                  <a:srgbClr val="FFFFFF"/>
                </a:solidFill>
                <a:latin typeface="Lato"/>
                <a:ea typeface="Lato"/>
                <a:cs typeface="Tahoma"/>
              </a:rPr>
              <a:t> </a:t>
            </a:r>
            <a:r>
              <a:rPr lang="en-GB" spc="-40" dirty="0">
                <a:solidFill>
                  <a:srgbClr val="FFFFFF"/>
                </a:solidFill>
                <a:latin typeface="Lato"/>
                <a:ea typeface="Lato"/>
                <a:cs typeface="Tahoma"/>
              </a:rPr>
              <a:t>as</a:t>
            </a:r>
            <a:r>
              <a:rPr lang="en-GB" spc="-90" dirty="0">
                <a:solidFill>
                  <a:srgbClr val="FFFFFF"/>
                </a:solidFill>
                <a:latin typeface="Lato"/>
                <a:ea typeface="Lato"/>
                <a:cs typeface="Tahoma"/>
              </a:rPr>
              <a:t> </a:t>
            </a:r>
            <a:r>
              <a:rPr lang="en-GB" spc="-20" dirty="0">
                <a:solidFill>
                  <a:srgbClr val="FFFFFF"/>
                </a:solidFill>
                <a:latin typeface="Lato"/>
                <a:ea typeface="Lato"/>
                <a:cs typeface="Tahoma"/>
              </a:rPr>
              <a:t>golf, </a:t>
            </a:r>
            <a:r>
              <a:rPr lang="en-GB" spc="-550" dirty="0">
                <a:solidFill>
                  <a:srgbClr val="FFFFFF"/>
                </a:solidFill>
                <a:latin typeface="Lato"/>
                <a:ea typeface="Lato"/>
                <a:cs typeface="Tahoma"/>
              </a:rPr>
              <a:t> </a:t>
            </a:r>
            <a:r>
              <a:rPr lang="en-GB" err="1">
                <a:solidFill>
                  <a:srgbClr val="FFFFFF"/>
                </a:solidFill>
                <a:latin typeface="Lato"/>
                <a:ea typeface="Lato"/>
                <a:cs typeface="Tahoma"/>
              </a:rPr>
              <a:t>snowsports</a:t>
            </a:r>
            <a:r>
              <a:rPr lang="en-GB" dirty="0">
                <a:solidFill>
                  <a:srgbClr val="FFFFFF"/>
                </a:solidFill>
                <a:latin typeface="Lato"/>
                <a:ea typeface="Lato"/>
                <a:cs typeface="Tahoma"/>
              </a:rPr>
              <a:t>, </a:t>
            </a:r>
            <a:r>
              <a:rPr lang="en-GB" spc="-5" dirty="0">
                <a:solidFill>
                  <a:srgbClr val="FFFFFF"/>
                </a:solidFill>
                <a:latin typeface="Lato"/>
                <a:ea typeface="Lato"/>
                <a:cs typeface="Tahoma"/>
              </a:rPr>
              <a:t>swimming </a:t>
            </a:r>
            <a:r>
              <a:rPr lang="en-GB" spc="-15" dirty="0">
                <a:solidFill>
                  <a:srgbClr val="FFFFFF"/>
                </a:solidFill>
                <a:latin typeface="Lato"/>
                <a:ea typeface="Lato"/>
                <a:cs typeface="Tahoma"/>
              </a:rPr>
              <a:t>and </a:t>
            </a:r>
            <a:r>
              <a:rPr lang="en-GB" spc="-10" dirty="0">
                <a:solidFill>
                  <a:srgbClr val="FFFFFF"/>
                </a:solidFill>
                <a:latin typeface="Lato"/>
                <a:ea typeface="Lato"/>
                <a:cs typeface="Tahoma"/>
              </a:rPr>
              <a:t>cycling. </a:t>
            </a:r>
            <a:r>
              <a:rPr lang="en-GB" spc="5" dirty="0">
                <a:solidFill>
                  <a:srgbClr val="FFFFFF"/>
                </a:solidFill>
                <a:latin typeface="Lato"/>
                <a:ea typeface="Lato"/>
                <a:cs typeface="Tahoma"/>
              </a:rPr>
              <a:t>There </a:t>
            </a:r>
            <a:r>
              <a:rPr lang="en-GB" spc="-15" dirty="0">
                <a:solidFill>
                  <a:srgbClr val="FFFFFF"/>
                </a:solidFill>
                <a:latin typeface="Lato"/>
                <a:ea typeface="Lato"/>
                <a:cs typeface="Tahoma"/>
              </a:rPr>
              <a:t>are </a:t>
            </a:r>
            <a:r>
              <a:rPr lang="en-GB" spc="-5" dirty="0">
                <a:solidFill>
                  <a:srgbClr val="FFFFFF"/>
                </a:solidFill>
                <a:latin typeface="Lato"/>
                <a:ea typeface="Lato"/>
                <a:cs typeface="Tahoma"/>
              </a:rPr>
              <a:t>also </a:t>
            </a:r>
            <a:r>
              <a:rPr lang="en-GB" spc="-15" dirty="0">
                <a:solidFill>
                  <a:srgbClr val="FFFFFF"/>
                </a:solidFill>
                <a:latin typeface="Lato"/>
                <a:ea typeface="Lato"/>
                <a:cs typeface="Tahoma"/>
              </a:rPr>
              <a:t>cases </a:t>
            </a:r>
            <a:r>
              <a:rPr lang="en-GB" spc="15" dirty="0">
                <a:solidFill>
                  <a:srgbClr val="FFFFFF"/>
                </a:solidFill>
                <a:latin typeface="Lato"/>
                <a:ea typeface="Lato"/>
                <a:cs typeface="Tahoma"/>
              </a:rPr>
              <a:t>where </a:t>
            </a:r>
            <a:r>
              <a:rPr lang="en-GB" spc="20" dirty="0">
                <a:solidFill>
                  <a:srgbClr val="FFFFFF"/>
                </a:solidFill>
                <a:latin typeface="Lato"/>
                <a:ea typeface="Lato"/>
                <a:cs typeface="Tahoma"/>
              </a:rPr>
              <a:t>you </a:t>
            </a:r>
            <a:r>
              <a:rPr lang="en-GB" spc="25" dirty="0">
                <a:solidFill>
                  <a:srgbClr val="FFFFFF"/>
                </a:solidFill>
                <a:latin typeface="Lato"/>
                <a:ea typeface="Lato"/>
                <a:cs typeface="Tahoma"/>
              </a:rPr>
              <a:t>will </a:t>
            </a:r>
            <a:r>
              <a:rPr lang="en-GB" spc="-5" dirty="0">
                <a:solidFill>
                  <a:srgbClr val="FFFFFF"/>
                </a:solidFill>
                <a:latin typeface="Lato"/>
                <a:ea typeface="Lato"/>
                <a:cs typeface="Tahoma"/>
              </a:rPr>
              <a:t>have </a:t>
            </a:r>
            <a:r>
              <a:rPr lang="en-GB" spc="-550" dirty="0">
                <a:solidFill>
                  <a:srgbClr val="FFFFFF"/>
                </a:solidFill>
                <a:latin typeface="Lato"/>
                <a:ea typeface="Lato"/>
                <a:cs typeface="Tahoma"/>
              </a:rPr>
              <a:t> </a:t>
            </a:r>
            <a:r>
              <a:rPr lang="en-GB" spc="5" dirty="0">
                <a:solidFill>
                  <a:srgbClr val="FFFFFF"/>
                </a:solidFill>
                <a:latin typeface="Lato"/>
                <a:ea typeface="Lato"/>
                <a:cs typeface="Tahoma"/>
              </a:rPr>
              <a:t>qualifying events </a:t>
            </a:r>
            <a:r>
              <a:rPr lang="en-GB" spc="-10" dirty="0">
                <a:solidFill>
                  <a:srgbClr val="FFFFFF"/>
                </a:solidFill>
                <a:latin typeface="Lato"/>
                <a:ea typeface="Lato"/>
                <a:cs typeface="Tahoma"/>
              </a:rPr>
              <a:t>leading </a:t>
            </a:r>
            <a:r>
              <a:rPr lang="en-GB" spc="15" dirty="0">
                <a:solidFill>
                  <a:srgbClr val="FFFFFF"/>
                </a:solidFill>
                <a:latin typeface="Lato"/>
                <a:ea typeface="Lato"/>
                <a:cs typeface="Tahoma"/>
              </a:rPr>
              <a:t>towards </a:t>
            </a:r>
            <a:r>
              <a:rPr lang="en-GB" spc="-55" dirty="0">
                <a:solidFill>
                  <a:srgbClr val="FFFFFF"/>
                </a:solidFill>
                <a:latin typeface="Lato"/>
                <a:ea typeface="Lato"/>
                <a:cs typeface="Tahoma"/>
              </a:rPr>
              <a:t>a </a:t>
            </a:r>
            <a:r>
              <a:rPr lang="en-GB" spc="5" dirty="0">
                <a:solidFill>
                  <a:srgbClr val="FFFFFF"/>
                </a:solidFill>
                <a:latin typeface="Lato"/>
                <a:ea typeface="Lato"/>
                <a:cs typeface="Tahoma"/>
              </a:rPr>
              <a:t>final competition, </a:t>
            </a:r>
            <a:r>
              <a:rPr lang="en-GB" dirty="0">
                <a:solidFill>
                  <a:srgbClr val="FFFFFF"/>
                </a:solidFill>
                <a:latin typeface="Lato"/>
                <a:ea typeface="Lato"/>
                <a:cs typeface="Tahoma"/>
              </a:rPr>
              <a:t>such </a:t>
            </a:r>
            <a:r>
              <a:rPr lang="en-GB" spc="-40" dirty="0">
                <a:solidFill>
                  <a:srgbClr val="FFFFFF"/>
                </a:solidFill>
                <a:latin typeface="Lato"/>
                <a:ea typeface="Lato"/>
                <a:cs typeface="Tahoma"/>
              </a:rPr>
              <a:t>as </a:t>
            </a:r>
            <a:r>
              <a:rPr lang="en-GB" spc="-15" dirty="0">
                <a:solidFill>
                  <a:srgbClr val="FFFFFF"/>
                </a:solidFill>
                <a:latin typeface="Lato"/>
                <a:ea typeface="Lato"/>
                <a:cs typeface="Tahoma"/>
              </a:rPr>
              <a:t>archery, tennis, </a:t>
            </a:r>
            <a:r>
              <a:rPr lang="en-GB" spc="-550" dirty="0">
                <a:solidFill>
                  <a:srgbClr val="FFFFFF"/>
                </a:solidFill>
                <a:latin typeface="Lato"/>
                <a:ea typeface="Lato"/>
                <a:cs typeface="Tahoma"/>
              </a:rPr>
              <a:t> </a:t>
            </a:r>
            <a:r>
              <a:rPr lang="en-GB" spc="-15" dirty="0">
                <a:solidFill>
                  <a:srgbClr val="FFFFFF"/>
                </a:solidFill>
                <a:latin typeface="Lato"/>
                <a:ea typeface="Lato"/>
                <a:cs typeface="Tahoma"/>
              </a:rPr>
              <a:t>and</a:t>
            </a:r>
            <a:r>
              <a:rPr lang="en-GB" spc="-110" dirty="0">
                <a:solidFill>
                  <a:srgbClr val="FFFFFF"/>
                </a:solidFill>
                <a:latin typeface="Lato"/>
                <a:ea typeface="Lato"/>
                <a:cs typeface="Tahoma"/>
              </a:rPr>
              <a:t> </a:t>
            </a:r>
            <a:r>
              <a:rPr lang="en-GB" spc="-10" dirty="0">
                <a:solidFill>
                  <a:srgbClr val="FFFFFF"/>
                </a:solidFill>
                <a:latin typeface="Lato"/>
                <a:ea typeface="Lato"/>
                <a:cs typeface="Tahoma"/>
              </a:rPr>
              <a:t>ultimate.</a:t>
            </a:r>
            <a:endParaRPr lang="en-GB" spc="-10">
              <a:solidFill>
                <a:srgbClr val="FFFFFF"/>
              </a:solidFill>
              <a:latin typeface="Lato"/>
              <a:ea typeface="Lato"/>
              <a:cs typeface="Tahoma"/>
            </a:endParaRPr>
          </a:p>
          <a:p>
            <a:endParaRPr lang="en-GB" dirty="0">
              <a:latin typeface="Lato"/>
              <a:ea typeface="Lato"/>
              <a:cs typeface="Lato"/>
            </a:endParaRPr>
          </a:p>
          <a:p>
            <a:r>
              <a:rPr lang="en-GB" spc="10" dirty="0">
                <a:solidFill>
                  <a:srgbClr val="FFFFFF"/>
                </a:solidFill>
                <a:latin typeface="Lato"/>
                <a:ea typeface="Lato"/>
                <a:cs typeface="Tahoma"/>
              </a:rPr>
              <a:t>Events</a:t>
            </a:r>
            <a:r>
              <a:rPr lang="en-GB" spc="-114" dirty="0">
                <a:solidFill>
                  <a:srgbClr val="FFFFFF"/>
                </a:solidFill>
                <a:latin typeface="Lato"/>
                <a:ea typeface="Lato"/>
                <a:cs typeface="Tahoma"/>
              </a:rPr>
              <a:t> </a:t>
            </a:r>
            <a:r>
              <a:rPr lang="en-GB" spc="-15" dirty="0">
                <a:solidFill>
                  <a:srgbClr val="FFFFFF"/>
                </a:solidFill>
                <a:latin typeface="Lato"/>
                <a:ea typeface="Lato"/>
                <a:cs typeface="Tahoma"/>
              </a:rPr>
              <a:t>are</a:t>
            </a:r>
            <a:r>
              <a:rPr lang="en-GB" spc="-105" dirty="0">
                <a:solidFill>
                  <a:srgbClr val="FFFFFF"/>
                </a:solidFill>
                <a:latin typeface="Lato"/>
                <a:ea typeface="Lato"/>
                <a:cs typeface="Tahoma"/>
              </a:rPr>
              <a:t> </a:t>
            </a:r>
            <a:r>
              <a:rPr lang="en-GB" spc="25" dirty="0">
                <a:solidFill>
                  <a:srgbClr val="FFFFFF"/>
                </a:solidFill>
                <a:latin typeface="Lato"/>
                <a:ea typeface="Lato"/>
                <a:cs typeface="Tahoma"/>
              </a:rPr>
              <a:t>not</a:t>
            </a:r>
            <a:r>
              <a:rPr lang="en-GB" spc="-90" dirty="0">
                <a:solidFill>
                  <a:srgbClr val="FFFFFF"/>
                </a:solidFill>
                <a:latin typeface="Lato"/>
                <a:ea typeface="Lato"/>
                <a:cs typeface="Tahoma"/>
              </a:rPr>
              <a:t> </a:t>
            </a:r>
            <a:r>
              <a:rPr lang="en-GB" spc="40" dirty="0">
                <a:solidFill>
                  <a:srgbClr val="FFFFFF"/>
                </a:solidFill>
                <a:latin typeface="Lato"/>
                <a:ea typeface="Lato"/>
                <a:cs typeface="Tahoma"/>
              </a:rPr>
              <a:t>to</a:t>
            </a:r>
            <a:r>
              <a:rPr lang="en-GB" spc="-95" dirty="0">
                <a:solidFill>
                  <a:srgbClr val="FFFFFF"/>
                </a:solidFill>
                <a:latin typeface="Lato"/>
                <a:ea typeface="Lato"/>
                <a:cs typeface="Tahoma"/>
              </a:rPr>
              <a:t> </a:t>
            </a:r>
            <a:r>
              <a:rPr lang="en-GB" spc="5" dirty="0">
                <a:solidFill>
                  <a:srgbClr val="FFFFFF"/>
                </a:solidFill>
                <a:latin typeface="Lato"/>
                <a:ea typeface="Lato"/>
                <a:cs typeface="Tahoma"/>
              </a:rPr>
              <a:t>be</a:t>
            </a:r>
            <a:r>
              <a:rPr lang="en-GB" spc="-95" dirty="0">
                <a:solidFill>
                  <a:srgbClr val="FFFFFF"/>
                </a:solidFill>
                <a:latin typeface="Lato"/>
                <a:ea typeface="Lato"/>
                <a:cs typeface="Tahoma"/>
              </a:rPr>
              <a:t> </a:t>
            </a:r>
            <a:r>
              <a:rPr lang="en-GB" spc="15" dirty="0">
                <a:solidFill>
                  <a:srgbClr val="FFFFFF"/>
                </a:solidFill>
                <a:latin typeface="Lato"/>
                <a:ea typeface="Lato"/>
                <a:cs typeface="Tahoma"/>
              </a:rPr>
              <a:t>confused</a:t>
            </a:r>
            <a:r>
              <a:rPr lang="en-GB" spc="-114" dirty="0">
                <a:solidFill>
                  <a:srgbClr val="FFFFFF"/>
                </a:solidFill>
                <a:latin typeface="Lato"/>
                <a:ea typeface="Lato"/>
                <a:cs typeface="Tahoma"/>
              </a:rPr>
              <a:t> </a:t>
            </a:r>
            <a:r>
              <a:rPr lang="en-GB" spc="35" dirty="0">
                <a:solidFill>
                  <a:srgbClr val="FFFFFF"/>
                </a:solidFill>
                <a:latin typeface="Lato"/>
                <a:ea typeface="Lato"/>
                <a:cs typeface="Tahoma"/>
              </a:rPr>
              <a:t>with</a:t>
            </a:r>
            <a:r>
              <a:rPr lang="en-GB" spc="-100" dirty="0">
                <a:solidFill>
                  <a:srgbClr val="FFFFFF"/>
                </a:solidFill>
                <a:latin typeface="Lato"/>
                <a:ea typeface="Lato"/>
                <a:cs typeface="Tahoma"/>
              </a:rPr>
              <a:t> </a:t>
            </a:r>
            <a:r>
              <a:rPr lang="en-GB" spc="15" dirty="0">
                <a:solidFill>
                  <a:srgbClr val="FFFFFF"/>
                </a:solidFill>
                <a:latin typeface="Lato"/>
                <a:ea typeface="Lato"/>
                <a:cs typeface="Tahoma"/>
              </a:rPr>
              <a:t>our</a:t>
            </a:r>
            <a:r>
              <a:rPr lang="en-GB" spc="-114" dirty="0">
                <a:solidFill>
                  <a:srgbClr val="FFFFFF"/>
                </a:solidFill>
                <a:latin typeface="Lato"/>
                <a:ea typeface="Lato"/>
                <a:cs typeface="Tahoma"/>
              </a:rPr>
              <a:t> </a:t>
            </a:r>
            <a:r>
              <a:rPr lang="en-GB" spc="20" dirty="0">
                <a:solidFill>
                  <a:srgbClr val="FFFFFF"/>
                </a:solidFill>
                <a:latin typeface="Lato"/>
                <a:ea typeface="Lato"/>
                <a:cs typeface="Tahoma"/>
              </a:rPr>
              <a:t>weekly</a:t>
            </a:r>
            <a:r>
              <a:rPr lang="en-GB" spc="-100" dirty="0">
                <a:solidFill>
                  <a:srgbClr val="FFFFFF"/>
                </a:solidFill>
                <a:latin typeface="Lato"/>
                <a:ea typeface="Lato"/>
                <a:cs typeface="Tahoma"/>
              </a:rPr>
              <a:t> </a:t>
            </a:r>
            <a:r>
              <a:rPr lang="en-GB" spc="-15" dirty="0">
                <a:solidFill>
                  <a:srgbClr val="FFFFFF"/>
                </a:solidFill>
                <a:latin typeface="Lato"/>
                <a:ea typeface="Lato"/>
                <a:cs typeface="Tahoma"/>
              </a:rPr>
              <a:t>league</a:t>
            </a:r>
            <a:r>
              <a:rPr lang="en-GB" spc="-100" dirty="0">
                <a:solidFill>
                  <a:srgbClr val="FFFFFF"/>
                </a:solidFill>
                <a:latin typeface="Lato"/>
                <a:ea typeface="Lato"/>
                <a:cs typeface="Tahoma"/>
              </a:rPr>
              <a:t> </a:t>
            </a:r>
            <a:r>
              <a:rPr lang="en-GB" spc="-15" dirty="0">
                <a:solidFill>
                  <a:srgbClr val="FFFFFF"/>
                </a:solidFill>
                <a:latin typeface="Lato"/>
                <a:ea typeface="Lato"/>
                <a:cs typeface="Tahoma"/>
              </a:rPr>
              <a:t>and</a:t>
            </a:r>
            <a:r>
              <a:rPr lang="en-GB" spc="-105" dirty="0">
                <a:solidFill>
                  <a:srgbClr val="FFFFFF"/>
                </a:solidFill>
                <a:latin typeface="Lato"/>
                <a:ea typeface="Lato"/>
                <a:cs typeface="Tahoma"/>
              </a:rPr>
              <a:t> </a:t>
            </a:r>
            <a:r>
              <a:rPr lang="en-GB" spc="25" dirty="0">
                <a:solidFill>
                  <a:srgbClr val="FFFFFF"/>
                </a:solidFill>
                <a:latin typeface="Lato"/>
                <a:ea typeface="Lato"/>
                <a:cs typeface="Tahoma"/>
              </a:rPr>
              <a:t>knockout</a:t>
            </a:r>
            <a:r>
              <a:rPr lang="en-GB" spc="-90" dirty="0">
                <a:solidFill>
                  <a:srgbClr val="FFFFFF"/>
                </a:solidFill>
                <a:latin typeface="Lato"/>
                <a:ea typeface="Lato"/>
                <a:cs typeface="Tahoma"/>
              </a:rPr>
              <a:t> </a:t>
            </a:r>
            <a:r>
              <a:rPr lang="en-GB" spc="15" dirty="0">
                <a:solidFill>
                  <a:srgbClr val="FFFFFF"/>
                </a:solidFill>
                <a:latin typeface="Lato"/>
                <a:ea typeface="Lato"/>
                <a:cs typeface="Tahoma"/>
              </a:rPr>
              <a:t>fixtures </a:t>
            </a:r>
            <a:r>
              <a:rPr lang="en-GB" spc="-550" dirty="0">
                <a:solidFill>
                  <a:srgbClr val="FFFFFF"/>
                </a:solidFill>
                <a:latin typeface="Lato"/>
                <a:ea typeface="Lato"/>
                <a:cs typeface="Tahoma"/>
              </a:rPr>
              <a:t> </a:t>
            </a:r>
            <a:r>
              <a:rPr lang="en-GB" spc="-15" dirty="0">
                <a:solidFill>
                  <a:srgbClr val="FFFFFF"/>
                </a:solidFill>
                <a:latin typeface="Lato"/>
                <a:ea typeface="Lato"/>
                <a:cs typeface="Tahoma"/>
              </a:rPr>
              <a:t>(commonly </a:t>
            </a:r>
            <a:r>
              <a:rPr lang="en-GB" spc="20" dirty="0">
                <a:solidFill>
                  <a:srgbClr val="FFFFFF"/>
                </a:solidFill>
                <a:latin typeface="Lato"/>
                <a:ea typeface="Lato"/>
                <a:cs typeface="Tahoma"/>
              </a:rPr>
              <a:t>on </a:t>
            </a:r>
            <a:r>
              <a:rPr lang="en-GB" spc="-15" dirty="0">
                <a:solidFill>
                  <a:srgbClr val="FFFFFF"/>
                </a:solidFill>
                <a:latin typeface="Lato"/>
                <a:ea typeface="Lato"/>
                <a:cs typeface="Tahoma"/>
              </a:rPr>
              <a:t>Wednesdays), </a:t>
            </a:r>
            <a:r>
              <a:rPr lang="en-GB" spc="15" dirty="0">
                <a:solidFill>
                  <a:srgbClr val="FFFFFF"/>
                </a:solidFill>
                <a:latin typeface="Lato"/>
                <a:ea typeface="Lato"/>
                <a:cs typeface="Tahoma"/>
              </a:rPr>
              <a:t>where </a:t>
            </a:r>
            <a:r>
              <a:rPr lang="en-GB" spc="20" dirty="0">
                <a:solidFill>
                  <a:srgbClr val="FFFFFF"/>
                </a:solidFill>
                <a:latin typeface="Lato"/>
                <a:ea typeface="Lato"/>
                <a:cs typeface="Tahoma"/>
              </a:rPr>
              <a:t>you </a:t>
            </a:r>
            <a:r>
              <a:rPr lang="en-GB" spc="30" dirty="0">
                <a:solidFill>
                  <a:srgbClr val="FFFFFF"/>
                </a:solidFill>
                <a:latin typeface="Lato"/>
                <a:ea typeface="Lato"/>
                <a:cs typeface="Tahoma"/>
              </a:rPr>
              <a:t>will </a:t>
            </a:r>
            <a:r>
              <a:rPr lang="en-GB" spc="-5" dirty="0">
                <a:solidFill>
                  <a:srgbClr val="FFFFFF"/>
                </a:solidFill>
                <a:latin typeface="Lato"/>
                <a:ea typeface="Lato"/>
                <a:cs typeface="Tahoma"/>
              </a:rPr>
              <a:t>join </a:t>
            </a:r>
            <a:r>
              <a:rPr lang="en-GB" spc="-15" dirty="0">
                <a:solidFill>
                  <a:srgbClr val="FFFFFF"/>
                </a:solidFill>
                <a:latin typeface="Lato"/>
                <a:ea typeface="Lato"/>
                <a:cs typeface="Tahoma"/>
              </a:rPr>
              <a:t>teams and </a:t>
            </a:r>
            <a:r>
              <a:rPr lang="en-GB" dirty="0">
                <a:solidFill>
                  <a:srgbClr val="FFFFFF"/>
                </a:solidFill>
                <a:latin typeface="Lato"/>
                <a:ea typeface="Lato"/>
                <a:cs typeface="Tahoma"/>
              </a:rPr>
              <a:t>submit </a:t>
            </a:r>
            <a:r>
              <a:rPr lang="en-GB" spc="-10" dirty="0">
                <a:solidFill>
                  <a:srgbClr val="FFFFFF"/>
                </a:solidFill>
                <a:latin typeface="Lato"/>
                <a:ea typeface="Lato"/>
                <a:cs typeface="Tahoma"/>
              </a:rPr>
              <a:t>team </a:t>
            </a:r>
            <a:r>
              <a:rPr lang="en-GB" spc="-5" dirty="0">
                <a:solidFill>
                  <a:srgbClr val="FFFFFF"/>
                </a:solidFill>
                <a:latin typeface="Lato"/>
                <a:ea typeface="Lato"/>
                <a:cs typeface="Tahoma"/>
              </a:rPr>
              <a:t> </a:t>
            </a:r>
            <a:r>
              <a:rPr lang="en-GB" dirty="0">
                <a:solidFill>
                  <a:srgbClr val="FFFFFF"/>
                </a:solidFill>
                <a:latin typeface="Lato"/>
                <a:ea typeface="Lato"/>
                <a:cs typeface="Tahoma"/>
              </a:rPr>
              <a:t>sheets</a:t>
            </a:r>
            <a:r>
              <a:rPr lang="en-GB" spc="-105" dirty="0">
                <a:solidFill>
                  <a:srgbClr val="FFFFFF"/>
                </a:solidFill>
                <a:latin typeface="Lato"/>
                <a:ea typeface="Lato"/>
                <a:cs typeface="Tahoma"/>
              </a:rPr>
              <a:t> </a:t>
            </a:r>
            <a:r>
              <a:rPr lang="en-GB" dirty="0">
                <a:solidFill>
                  <a:srgbClr val="FFFFFF"/>
                </a:solidFill>
                <a:latin typeface="Lato"/>
                <a:ea typeface="Lato"/>
                <a:cs typeface="Tahoma"/>
              </a:rPr>
              <a:t>rather</a:t>
            </a:r>
            <a:r>
              <a:rPr lang="en-GB" spc="-130" dirty="0">
                <a:solidFill>
                  <a:srgbClr val="FFFFFF"/>
                </a:solidFill>
                <a:latin typeface="Lato"/>
                <a:ea typeface="Lato"/>
                <a:cs typeface="Tahoma"/>
              </a:rPr>
              <a:t> </a:t>
            </a:r>
            <a:r>
              <a:rPr lang="en-GB" spc="-5" dirty="0">
                <a:solidFill>
                  <a:srgbClr val="FFFFFF"/>
                </a:solidFill>
                <a:latin typeface="Lato"/>
                <a:ea typeface="Lato"/>
                <a:cs typeface="Tahoma"/>
              </a:rPr>
              <a:t>than</a:t>
            </a:r>
            <a:r>
              <a:rPr lang="en-GB" spc="-110" dirty="0">
                <a:solidFill>
                  <a:srgbClr val="FFFFFF"/>
                </a:solidFill>
                <a:latin typeface="Lato"/>
                <a:ea typeface="Lato"/>
                <a:cs typeface="Tahoma"/>
              </a:rPr>
              <a:t> </a:t>
            </a:r>
            <a:r>
              <a:rPr lang="en-GB" dirty="0">
                <a:solidFill>
                  <a:srgbClr val="FFFFFF"/>
                </a:solidFill>
                <a:latin typeface="Lato"/>
                <a:ea typeface="Lato"/>
                <a:cs typeface="Tahoma"/>
              </a:rPr>
              <a:t>submitting</a:t>
            </a:r>
            <a:r>
              <a:rPr lang="en-GB" spc="-95" dirty="0">
                <a:solidFill>
                  <a:srgbClr val="FFFFFF"/>
                </a:solidFill>
                <a:latin typeface="Lato"/>
                <a:ea typeface="Lato"/>
                <a:cs typeface="Tahoma"/>
              </a:rPr>
              <a:t> </a:t>
            </a:r>
            <a:r>
              <a:rPr lang="en-GB" spc="15" dirty="0">
                <a:solidFill>
                  <a:srgbClr val="FFFFFF"/>
                </a:solidFill>
                <a:latin typeface="Lato"/>
                <a:ea typeface="Lato"/>
                <a:cs typeface="Tahoma"/>
              </a:rPr>
              <a:t>event</a:t>
            </a:r>
            <a:r>
              <a:rPr lang="en-GB" spc="-105" dirty="0">
                <a:solidFill>
                  <a:srgbClr val="FFFFFF"/>
                </a:solidFill>
                <a:latin typeface="Lato"/>
                <a:ea typeface="Lato"/>
                <a:cs typeface="Tahoma"/>
              </a:rPr>
              <a:t> </a:t>
            </a:r>
            <a:r>
              <a:rPr lang="en-GB" spc="15" dirty="0">
                <a:solidFill>
                  <a:srgbClr val="FFFFFF"/>
                </a:solidFill>
                <a:latin typeface="Lato"/>
                <a:ea typeface="Lato"/>
                <a:cs typeface="Tahoma"/>
              </a:rPr>
              <a:t>entry</a:t>
            </a:r>
            <a:r>
              <a:rPr lang="en-GB" spc="-105" dirty="0">
                <a:solidFill>
                  <a:srgbClr val="FFFFFF"/>
                </a:solidFill>
                <a:latin typeface="Lato"/>
                <a:ea typeface="Lato"/>
                <a:cs typeface="Tahoma"/>
              </a:rPr>
              <a:t> </a:t>
            </a:r>
            <a:r>
              <a:rPr lang="en-GB" spc="-5" dirty="0">
                <a:solidFill>
                  <a:srgbClr val="FFFFFF"/>
                </a:solidFill>
                <a:latin typeface="Lato"/>
                <a:ea typeface="Lato"/>
                <a:cs typeface="Tahoma"/>
              </a:rPr>
              <a:t>applications.</a:t>
            </a:r>
          </a:p>
          <a:p>
            <a:endParaRPr lang="en-GB" spc="-5" dirty="0">
              <a:solidFill>
                <a:srgbClr val="FFFFFF"/>
              </a:solidFill>
              <a:latin typeface="Lato"/>
              <a:ea typeface="Tahoma"/>
              <a:cs typeface="Tahoma"/>
            </a:endParaRPr>
          </a:p>
          <a:p>
            <a:r>
              <a:rPr lang="en-GB" spc="-5" dirty="0">
                <a:solidFill>
                  <a:srgbClr val="FFFFFF"/>
                </a:solidFill>
                <a:latin typeface="Lato"/>
                <a:ea typeface="Tahoma"/>
                <a:cs typeface="Tahoma"/>
              </a:rPr>
              <a:t>EVENT INFO CAN BE FOUND ON THE BUCS WEBSITE </a:t>
            </a:r>
            <a:r>
              <a:rPr lang="en-GB" spc="-5" dirty="0">
                <a:solidFill>
                  <a:srgbClr val="FFFFFF"/>
                </a:solidFill>
                <a:latin typeface="Lato"/>
                <a:ea typeface="Tahoma"/>
                <a:cs typeface="Tahoma"/>
                <a:hlinkClick r:id="rId5"/>
              </a:rPr>
              <a:t>WWW.BUCS.ORG.UK</a:t>
            </a:r>
            <a:endParaRPr lang="en-GB" spc="-5">
              <a:solidFill>
                <a:srgbClr val="FFFFFF"/>
              </a:solidFill>
              <a:latin typeface="Lato"/>
              <a:ea typeface="Tahoma"/>
              <a:cs typeface="Tahoma"/>
            </a:endParaRPr>
          </a:p>
          <a:p>
            <a:r>
              <a:rPr lang="en-GB" spc="-5" dirty="0">
                <a:solidFill>
                  <a:srgbClr val="FFFFFF"/>
                </a:solidFill>
                <a:latin typeface="Lato"/>
                <a:ea typeface="Tahoma"/>
                <a:cs typeface="Tahoma"/>
              </a:rPr>
              <a:t>THEN CLICK EVENTS. THE CALENDAR IS IN CHORNOLOGICAL ORDER.</a:t>
            </a:r>
          </a:p>
          <a:p>
            <a:r>
              <a:rPr lang="en-GB" spc="-5" dirty="0">
                <a:solidFill>
                  <a:srgbClr val="FFFFFF"/>
                </a:solidFill>
                <a:latin typeface="Lato"/>
                <a:ea typeface="Tahoma"/>
                <a:cs typeface="Tahoma"/>
              </a:rPr>
              <a:t>CLICK ON THE RELEVANT PAGE.</a:t>
            </a:r>
          </a:p>
          <a:p>
            <a:r>
              <a:rPr lang="en-GB" spc="-5" dirty="0">
                <a:solidFill>
                  <a:srgbClr val="FFFFFF"/>
                </a:solidFill>
                <a:latin typeface="Lato"/>
                <a:ea typeface="Tahoma"/>
                <a:cs typeface="Tahoma"/>
              </a:rPr>
              <a:t>THE EVENT PAGE WILL CONTAIN ALL EVENT INFO</a:t>
            </a:r>
          </a:p>
        </p:txBody>
      </p:sp>
    </p:spTree>
    <p:extLst>
      <p:ext uri="{BB962C8B-B14F-4D97-AF65-F5344CB8AC3E}">
        <p14:creationId xmlns:p14="http://schemas.microsoft.com/office/powerpoint/2010/main" val="8168486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red background with a curved edge">
            <a:extLst>
              <a:ext uri="{FF2B5EF4-FFF2-40B4-BE49-F238E27FC236}">
                <a16:creationId xmlns:a16="http://schemas.microsoft.com/office/drawing/2014/main" id="{3CD9830A-22A3-541E-64AB-7D3C91EF80FE}"/>
              </a:ext>
            </a:extLst>
          </p:cNvPr>
          <p:cNvPicPr>
            <a:picLocks noGrp="1" noChangeAspect="1"/>
          </p:cNvPicPr>
          <p:nvPr>
            <p:ph idx="1"/>
          </p:nvPr>
        </p:nvPicPr>
        <p:blipFill>
          <a:blip r:embed="rId2"/>
          <a:stretch>
            <a:fillRect/>
          </a:stretch>
        </p:blipFill>
        <p:spPr>
          <a:xfrm>
            <a:off x="5748" y="1822"/>
            <a:ext cx="12180501" cy="6862189"/>
          </a:xfrm>
        </p:spPr>
      </p:pic>
      <p:pic>
        <p:nvPicPr>
          <p:cNvPr id="5" name="Picture 4" descr="A black shield with white text&#10;&#10;Description automatically generated">
            <a:extLst>
              <a:ext uri="{FF2B5EF4-FFF2-40B4-BE49-F238E27FC236}">
                <a16:creationId xmlns:a16="http://schemas.microsoft.com/office/drawing/2014/main" id="{06E19077-5D11-69C2-398D-0F779439D1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72" y="141799"/>
            <a:ext cx="1491192" cy="1491192"/>
          </a:xfrm>
          <a:prstGeom prst="rect">
            <a:avLst/>
          </a:prstGeom>
        </p:spPr>
      </p:pic>
      <p:pic>
        <p:nvPicPr>
          <p:cNvPr id="7" name="Picture 6">
            <a:extLst>
              <a:ext uri="{FF2B5EF4-FFF2-40B4-BE49-F238E27FC236}">
                <a16:creationId xmlns:a16="http://schemas.microsoft.com/office/drawing/2014/main" id="{BEC343FE-8314-8BDB-5A85-E0928A8173E0}"/>
              </a:ext>
            </a:extLst>
          </p:cNvPr>
          <p:cNvPicPr>
            <a:picLocks noChangeAspect="1"/>
          </p:cNvPicPr>
          <p:nvPr/>
        </p:nvPicPr>
        <p:blipFill>
          <a:blip r:embed="rId4"/>
          <a:stretch>
            <a:fillRect/>
          </a:stretch>
        </p:blipFill>
        <p:spPr>
          <a:xfrm>
            <a:off x="10674012" y="139908"/>
            <a:ext cx="1362075" cy="457200"/>
          </a:xfrm>
          <a:prstGeom prst="rect">
            <a:avLst/>
          </a:prstGeom>
        </p:spPr>
      </p:pic>
      <p:sp>
        <p:nvSpPr>
          <p:cNvPr id="4" name="Title 3">
            <a:extLst>
              <a:ext uri="{FF2B5EF4-FFF2-40B4-BE49-F238E27FC236}">
                <a16:creationId xmlns:a16="http://schemas.microsoft.com/office/drawing/2014/main" id="{F6B8F8DB-192F-3028-80BF-66FC93F11222}"/>
              </a:ext>
            </a:extLst>
          </p:cNvPr>
          <p:cNvSpPr>
            <a:spLocks noGrp="1"/>
          </p:cNvSpPr>
          <p:nvPr>
            <p:ph type="title"/>
          </p:nvPr>
        </p:nvSpPr>
        <p:spPr>
          <a:xfrm>
            <a:off x="726688" y="142101"/>
            <a:ext cx="10515600" cy="1325563"/>
          </a:xfrm>
        </p:spPr>
        <p:txBody>
          <a:bodyPr/>
          <a:lstStyle/>
          <a:p>
            <a:pPr algn="ctr"/>
            <a:r>
              <a:rPr lang="en-GB" dirty="0">
                <a:solidFill>
                  <a:schemeClr val="bg1"/>
                </a:solidFill>
                <a:latin typeface="Bebas Neue"/>
                <a:cs typeface="Calibri Light"/>
              </a:rPr>
              <a:t>ENTERING AN INDIVIDUAL EVENT</a:t>
            </a:r>
          </a:p>
        </p:txBody>
      </p:sp>
      <p:sp>
        <p:nvSpPr>
          <p:cNvPr id="2" name="TextBox 1">
            <a:extLst>
              <a:ext uri="{FF2B5EF4-FFF2-40B4-BE49-F238E27FC236}">
                <a16:creationId xmlns:a16="http://schemas.microsoft.com/office/drawing/2014/main" id="{1383FB70-D80E-14D5-77F9-E2A314EEFD34}"/>
              </a:ext>
            </a:extLst>
          </p:cNvPr>
          <p:cNvSpPr txBox="1"/>
          <p:nvPr/>
        </p:nvSpPr>
        <p:spPr>
          <a:xfrm>
            <a:off x="1152293" y="1347439"/>
            <a:ext cx="9720146"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2400" dirty="0">
              <a:solidFill>
                <a:schemeClr val="bg1"/>
              </a:solidFill>
              <a:latin typeface="Aharoni"/>
              <a:cs typeface="Calibri"/>
            </a:endParaRPr>
          </a:p>
          <a:p>
            <a:endParaRPr lang="en-GB" dirty="0">
              <a:cs typeface="Calibri"/>
            </a:endParaRPr>
          </a:p>
        </p:txBody>
      </p:sp>
      <p:pic>
        <p:nvPicPr>
          <p:cNvPr id="3" name="Picture 2" descr="A screenshot of a phone&#10;&#10;Description automatically generated">
            <a:extLst>
              <a:ext uri="{FF2B5EF4-FFF2-40B4-BE49-F238E27FC236}">
                <a16:creationId xmlns:a16="http://schemas.microsoft.com/office/drawing/2014/main" id="{B6C16B78-B9EB-A8A4-E833-DF2BEBAFAA92}"/>
              </a:ext>
            </a:extLst>
          </p:cNvPr>
          <p:cNvPicPr>
            <a:picLocks noChangeAspect="1"/>
          </p:cNvPicPr>
          <p:nvPr/>
        </p:nvPicPr>
        <p:blipFill>
          <a:blip r:embed="rId5"/>
          <a:stretch>
            <a:fillRect/>
          </a:stretch>
        </p:blipFill>
        <p:spPr>
          <a:xfrm>
            <a:off x="994012" y="1629966"/>
            <a:ext cx="10454185" cy="4860486"/>
          </a:xfrm>
          <a:prstGeom prst="rect">
            <a:avLst/>
          </a:prstGeom>
        </p:spPr>
      </p:pic>
    </p:spTree>
    <p:extLst>
      <p:ext uri="{BB962C8B-B14F-4D97-AF65-F5344CB8AC3E}">
        <p14:creationId xmlns:p14="http://schemas.microsoft.com/office/powerpoint/2010/main" val="19146729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red background with a curved edge">
            <a:extLst>
              <a:ext uri="{FF2B5EF4-FFF2-40B4-BE49-F238E27FC236}">
                <a16:creationId xmlns:a16="http://schemas.microsoft.com/office/drawing/2014/main" id="{3CD9830A-22A3-541E-64AB-7D3C91EF80FE}"/>
              </a:ext>
            </a:extLst>
          </p:cNvPr>
          <p:cNvPicPr>
            <a:picLocks noGrp="1" noChangeAspect="1"/>
          </p:cNvPicPr>
          <p:nvPr>
            <p:ph idx="1"/>
          </p:nvPr>
        </p:nvPicPr>
        <p:blipFill>
          <a:blip r:embed="rId2"/>
          <a:stretch>
            <a:fillRect/>
          </a:stretch>
        </p:blipFill>
        <p:spPr>
          <a:xfrm>
            <a:off x="5748" y="1822"/>
            <a:ext cx="12180501" cy="6862189"/>
          </a:xfrm>
        </p:spPr>
      </p:pic>
      <p:pic>
        <p:nvPicPr>
          <p:cNvPr id="5" name="Picture 4" descr="A black shield with white text&#10;&#10;Description automatically generated">
            <a:extLst>
              <a:ext uri="{FF2B5EF4-FFF2-40B4-BE49-F238E27FC236}">
                <a16:creationId xmlns:a16="http://schemas.microsoft.com/office/drawing/2014/main" id="{06E19077-5D11-69C2-398D-0F779439D1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72" y="141799"/>
            <a:ext cx="1491192" cy="1491192"/>
          </a:xfrm>
          <a:prstGeom prst="rect">
            <a:avLst/>
          </a:prstGeom>
        </p:spPr>
      </p:pic>
      <p:pic>
        <p:nvPicPr>
          <p:cNvPr id="7" name="Picture 6">
            <a:extLst>
              <a:ext uri="{FF2B5EF4-FFF2-40B4-BE49-F238E27FC236}">
                <a16:creationId xmlns:a16="http://schemas.microsoft.com/office/drawing/2014/main" id="{BEC343FE-8314-8BDB-5A85-E0928A8173E0}"/>
              </a:ext>
            </a:extLst>
          </p:cNvPr>
          <p:cNvPicPr>
            <a:picLocks noChangeAspect="1"/>
          </p:cNvPicPr>
          <p:nvPr/>
        </p:nvPicPr>
        <p:blipFill>
          <a:blip r:embed="rId4"/>
          <a:stretch>
            <a:fillRect/>
          </a:stretch>
        </p:blipFill>
        <p:spPr>
          <a:xfrm>
            <a:off x="10674012" y="139908"/>
            <a:ext cx="1362075" cy="457200"/>
          </a:xfrm>
          <a:prstGeom prst="rect">
            <a:avLst/>
          </a:prstGeom>
        </p:spPr>
      </p:pic>
      <p:sp>
        <p:nvSpPr>
          <p:cNvPr id="4" name="Title 3">
            <a:extLst>
              <a:ext uri="{FF2B5EF4-FFF2-40B4-BE49-F238E27FC236}">
                <a16:creationId xmlns:a16="http://schemas.microsoft.com/office/drawing/2014/main" id="{F6B8F8DB-192F-3028-80BF-66FC93F11222}"/>
              </a:ext>
            </a:extLst>
          </p:cNvPr>
          <p:cNvSpPr>
            <a:spLocks noGrp="1"/>
          </p:cNvSpPr>
          <p:nvPr>
            <p:ph type="title"/>
          </p:nvPr>
        </p:nvSpPr>
        <p:spPr>
          <a:xfrm>
            <a:off x="726688" y="142101"/>
            <a:ext cx="10515600" cy="1325563"/>
          </a:xfrm>
        </p:spPr>
        <p:txBody>
          <a:bodyPr/>
          <a:lstStyle/>
          <a:p>
            <a:pPr algn="ctr"/>
            <a:r>
              <a:rPr lang="en-GB" dirty="0">
                <a:solidFill>
                  <a:schemeClr val="bg1"/>
                </a:solidFill>
                <a:latin typeface="Bebas Neue"/>
                <a:cs typeface="Calibri Light"/>
              </a:rPr>
              <a:t>ADMINISTRATOR APPROVAL</a:t>
            </a:r>
          </a:p>
        </p:txBody>
      </p:sp>
      <p:sp>
        <p:nvSpPr>
          <p:cNvPr id="2" name="TextBox 1">
            <a:extLst>
              <a:ext uri="{FF2B5EF4-FFF2-40B4-BE49-F238E27FC236}">
                <a16:creationId xmlns:a16="http://schemas.microsoft.com/office/drawing/2014/main" id="{1383FB70-D80E-14D5-77F9-E2A314EEFD34}"/>
              </a:ext>
            </a:extLst>
          </p:cNvPr>
          <p:cNvSpPr txBox="1"/>
          <p:nvPr/>
        </p:nvSpPr>
        <p:spPr>
          <a:xfrm>
            <a:off x="1152293" y="1347439"/>
            <a:ext cx="9720146"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2400" dirty="0">
              <a:solidFill>
                <a:schemeClr val="bg1"/>
              </a:solidFill>
              <a:latin typeface="Aharoni"/>
              <a:cs typeface="Calibri"/>
            </a:endParaRPr>
          </a:p>
          <a:p>
            <a:endParaRPr lang="en-GB" dirty="0">
              <a:cs typeface="Calibri"/>
            </a:endParaRPr>
          </a:p>
        </p:txBody>
      </p:sp>
      <p:sp>
        <p:nvSpPr>
          <p:cNvPr id="3" name="TextBox 2">
            <a:extLst>
              <a:ext uri="{FF2B5EF4-FFF2-40B4-BE49-F238E27FC236}">
                <a16:creationId xmlns:a16="http://schemas.microsoft.com/office/drawing/2014/main" id="{11233F3B-BF33-854A-FF36-3550352E0547}"/>
              </a:ext>
            </a:extLst>
          </p:cNvPr>
          <p:cNvSpPr txBox="1"/>
          <p:nvPr/>
        </p:nvSpPr>
        <p:spPr>
          <a:xfrm>
            <a:off x="220640" y="1721893"/>
            <a:ext cx="11944064"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spc="-10">
                <a:solidFill>
                  <a:srgbClr val="FFFFFF"/>
                </a:solidFill>
                <a:ea typeface="+mn-lt"/>
                <a:cs typeface="+mn-lt"/>
              </a:rPr>
              <a:t>This can only be performed by Institution Administrators (IAs) on BUCS Play. We will need to approve all your event entries via our Dashboard. Each competition has a limit to the number of guaranteed entries it will allow per institution (this will sometimes be 0). After this limit has been reached, any additional participants will need to take up non-guaranteed places, which can be ranked in priority order. </a:t>
            </a:r>
            <a:endParaRPr lang="en-US"/>
          </a:p>
          <a:p>
            <a:endParaRPr lang="en-GB" sz="2400" spc="-10" dirty="0">
              <a:solidFill>
                <a:srgbClr val="FFFFFF"/>
              </a:solidFill>
              <a:latin typeface="Lato"/>
              <a:ea typeface="Lato"/>
              <a:cs typeface="Tahoma"/>
            </a:endParaRPr>
          </a:p>
        </p:txBody>
      </p:sp>
      <p:pic>
        <p:nvPicPr>
          <p:cNvPr id="8" name="Picture 7" descr="A screenshot of a computer&#10;&#10;Description automatically generated">
            <a:extLst>
              <a:ext uri="{FF2B5EF4-FFF2-40B4-BE49-F238E27FC236}">
                <a16:creationId xmlns:a16="http://schemas.microsoft.com/office/drawing/2014/main" id="{470A3688-1265-A8D3-D3CC-AEBA028D18BC}"/>
              </a:ext>
            </a:extLst>
          </p:cNvPr>
          <p:cNvPicPr>
            <a:picLocks noChangeAspect="1"/>
          </p:cNvPicPr>
          <p:nvPr/>
        </p:nvPicPr>
        <p:blipFill>
          <a:blip r:embed="rId5"/>
          <a:stretch>
            <a:fillRect/>
          </a:stretch>
        </p:blipFill>
        <p:spPr>
          <a:xfrm>
            <a:off x="6314309" y="4328668"/>
            <a:ext cx="5804190" cy="2671238"/>
          </a:xfrm>
          <a:prstGeom prst="rect">
            <a:avLst/>
          </a:prstGeom>
        </p:spPr>
      </p:pic>
      <p:sp>
        <p:nvSpPr>
          <p:cNvPr id="9" name="TextBox 8">
            <a:extLst>
              <a:ext uri="{FF2B5EF4-FFF2-40B4-BE49-F238E27FC236}">
                <a16:creationId xmlns:a16="http://schemas.microsoft.com/office/drawing/2014/main" id="{73951338-E331-DD95-598E-49DC365F9A7D}"/>
              </a:ext>
            </a:extLst>
          </p:cNvPr>
          <p:cNvSpPr txBox="1"/>
          <p:nvPr/>
        </p:nvSpPr>
        <p:spPr>
          <a:xfrm>
            <a:off x="290014" y="3701955"/>
            <a:ext cx="5493223" cy="2951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a:p>
        </p:txBody>
      </p:sp>
      <p:sp>
        <p:nvSpPr>
          <p:cNvPr id="10" name="TextBox 9">
            <a:extLst>
              <a:ext uri="{FF2B5EF4-FFF2-40B4-BE49-F238E27FC236}">
                <a16:creationId xmlns:a16="http://schemas.microsoft.com/office/drawing/2014/main" id="{97564565-95B2-8CD3-214F-8A45614AF53A}"/>
              </a:ext>
            </a:extLst>
          </p:cNvPr>
          <p:cNvSpPr txBox="1"/>
          <p:nvPr/>
        </p:nvSpPr>
        <p:spPr>
          <a:xfrm>
            <a:off x="129153" y="4155443"/>
            <a:ext cx="4881964"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solidFill>
                  <a:srgbClr val="FFFFFF"/>
                </a:solidFill>
                <a:ea typeface="+mn-lt"/>
                <a:cs typeface="+mn-lt"/>
              </a:rPr>
              <a:t>The BUCS Event Lead will determine which non-guaranteed entries are approved, based on factors such as the event’s capacity, best qualifying times, ranking etc.</a:t>
            </a:r>
            <a:endParaRPr lang="en-US" dirty="0"/>
          </a:p>
          <a:p>
            <a:endParaRPr lang="en-GB" sz="2400" dirty="0">
              <a:solidFill>
                <a:srgbClr val="FFFFFF"/>
              </a:solidFill>
              <a:latin typeface="Calibri"/>
              <a:ea typeface="Calibri"/>
              <a:cs typeface="Calibri"/>
            </a:endParaRPr>
          </a:p>
        </p:txBody>
      </p:sp>
    </p:spTree>
    <p:extLst>
      <p:ext uri="{BB962C8B-B14F-4D97-AF65-F5344CB8AC3E}">
        <p14:creationId xmlns:p14="http://schemas.microsoft.com/office/powerpoint/2010/main" val="18826685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red background with a curved edge">
            <a:extLst>
              <a:ext uri="{FF2B5EF4-FFF2-40B4-BE49-F238E27FC236}">
                <a16:creationId xmlns:a16="http://schemas.microsoft.com/office/drawing/2014/main" id="{3CD9830A-22A3-541E-64AB-7D3C91EF80FE}"/>
              </a:ext>
            </a:extLst>
          </p:cNvPr>
          <p:cNvPicPr>
            <a:picLocks noGrp="1" noChangeAspect="1"/>
          </p:cNvPicPr>
          <p:nvPr>
            <p:ph idx="1"/>
          </p:nvPr>
        </p:nvPicPr>
        <p:blipFill>
          <a:blip r:embed="rId2"/>
          <a:stretch>
            <a:fillRect/>
          </a:stretch>
        </p:blipFill>
        <p:spPr>
          <a:xfrm>
            <a:off x="5748" y="1822"/>
            <a:ext cx="12180501" cy="6862189"/>
          </a:xfrm>
        </p:spPr>
      </p:pic>
      <p:pic>
        <p:nvPicPr>
          <p:cNvPr id="5" name="Picture 4" descr="A black shield with white text&#10;&#10;Description automatically generated">
            <a:extLst>
              <a:ext uri="{FF2B5EF4-FFF2-40B4-BE49-F238E27FC236}">
                <a16:creationId xmlns:a16="http://schemas.microsoft.com/office/drawing/2014/main" id="{06E19077-5D11-69C2-398D-0F779439D1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72" y="141799"/>
            <a:ext cx="1491192" cy="1491192"/>
          </a:xfrm>
          <a:prstGeom prst="rect">
            <a:avLst/>
          </a:prstGeom>
        </p:spPr>
      </p:pic>
      <p:pic>
        <p:nvPicPr>
          <p:cNvPr id="7" name="Picture 6">
            <a:extLst>
              <a:ext uri="{FF2B5EF4-FFF2-40B4-BE49-F238E27FC236}">
                <a16:creationId xmlns:a16="http://schemas.microsoft.com/office/drawing/2014/main" id="{BEC343FE-8314-8BDB-5A85-E0928A8173E0}"/>
              </a:ext>
            </a:extLst>
          </p:cNvPr>
          <p:cNvPicPr>
            <a:picLocks noChangeAspect="1"/>
          </p:cNvPicPr>
          <p:nvPr/>
        </p:nvPicPr>
        <p:blipFill>
          <a:blip r:embed="rId4"/>
          <a:stretch>
            <a:fillRect/>
          </a:stretch>
        </p:blipFill>
        <p:spPr>
          <a:xfrm>
            <a:off x="10674012" y="139908"/>
            <a:ext cx="1362075" cy="457200"/>
          </a:xfrm>
          <a:prstGeom prst="rect">
            <a:avLst/>
          </a:prstGeom>
        </p:spPr>
      </p:pic>
      <p:sp>
        <p:nvSpPr>
          <p:cNvPr id="4" name="Title 3">
            <a:extLst>
              <a:ext uri="{FF2B5EF4-FFF2-40B4-BE49-F238E27FC236}">
                <a16:creationId xmlns:a16="http://schemas.microsoft.com/office/drawing/2014/main" id="{F6B8F8DB-192F-3028-80BF-66FC93F11222}"/>
              </a:ext>
            </a:extLst>
          </p:cNvPr>
          <p:cNvSpPr>
            <a:spLocks noGrp="1"/>
          </p:cNvSpPr>
          <p:nvPr>
            <p:ph type="title"/>
          </p:nvPr>
        </p:nvSpPr>
        <p:spPr>
          <a:xfrm>
            <a:off x="726688" y="142101"/>
            <a:ext cx="10515600" cy="1325563"/>
          </a:xfrm>
        </p:spPr>
        <p:txBody>
          <a:bodyPr/>
          <a:lstStyle/>
          <a:p>
            <a:pPr algn="ctr"/>
            <a:r>
              <a:rPr lang="en-GB" dirty="0">
                <a:solidFill>
                  <a:schemeClr val="bg1"/>
                </a:solidFill>
                <a:latin typeface="Bebas Neue"/>
                <a:cs typeface="Calibri Light"/>
              </a:rPr>
              <a:t>TERMINOLOGY OF SYSTEM</a:t>
            </a:r>
          </a:p>
        </p:txBody>
      </p:sp>
      <p:sp>
        <p:nvSpPr>
          <p:cNvPr id="2" name="TextBox 1">
            <a:extLst>
              <a:ext uri="{FF2B5EF4-FFF2-40B4-BE49-F238E27FC236}">
                <a16:creationId xmlns:a16="http://schemas.microsoft.com/office/drawing/2014/main" id="{1383FB70-D80E-14D5-77F9-E2A314EEFD34}"/>
              </a:ext>
            </a:extLst>
          </p:cNvPr>
          <p:cNvSpPr txBox="1"/>
          <p:nvPr/>
        </p:nvSpPr>
        <p:spPr>
          <a:xfrm>
            <a:off x="1152293" y="1347439"/>
            <a:ext cx="9720146"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2400" dirty="0">
              <a:solidFill>
                <a:schemeClr val="bg1"/>
              </a:solidFill>
              <a:latin typeface="Aharoni"/>
              <a:cs typeface="Calibri"/>
            </a:endParaRPr>
          </a:p>
          <a:p>
            <a:endParaRPr lang="en-GB" dirty="0">
              <a:cs typeface="Calibri"/>
            </a:endParaRPr>
          </a:p>
        </p:txBody>
      </p:sp>
      <p:pic>
        <p:nvPicPr>
          <p:cNvPr id="3" name="Picture 2" descr="A black and white text on a black background&#10;&#10;Description automatically generated">
            <a:extLst>
              <a:ext uri="{FF2B5EF4-FFF2-40B4-BE49-F238E27FC236}">
                <a16:creationId xmlns:a16="http://schemas.microsoft.com/office/drawing/2014/main" id="{3B3EAB6C-A6AE-2BF7-A88A-C66E7D3CA569}"/>
              </a:ext>
            </a:extLst>
          </p:cNvPr>
          <p:cNvPicPr>
            <a:picLocks noChangeAspect="1"/>
          </p:cNvPicPr>
          <p:nvPr/>
        </p:nvPicPr>
        <p:blipFill>
          <a:blip r:embed="rId5"/>
          <a:stretch>
            <a:fillRect/>
          </a:stretch>
        </p:blipFill>
        <p:spPr>
          <a:xfrm>
            <a:off x="721057" y="1716418"/>
            <a:ext cx="10693020" cy="4733073"/>
          </a:xfrm>
          <a:prstGeom prst="rect">
            <a:avLst/>
          </a:prstGeom>
        </p:spPr>
      </p:pic>
    </p:spTree>
    <p:extLst>
      <p:ext uri="{BB962C8B-B14F-4D97-AF65-F5344CB8AC3E}">
        <p14:creationId xmlns:p14="http://schemas.microsoft.com/office/powerpoint/2010/main" val="14653930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red background with a curved edge">
            <a:extLst>
              <a:ext uri="{FF2B5EF4-FFF2-40B4-BE49-F238E27FC236}">
                <a16:creationId xmlns:a16="http://schemas.microsoft.com/office/drawing/2014/main" id="{3CD9830A-22A3-541E-64AB-7D3C91EF80FE}"/>
              </a:ext>
            </a:extLst>
          </p:cNvPr>
          <p:cNvPicPr>
            <a:picLocks noGrp="1" noChangeAspect="1"/>
          </p:cNvPicPr>
          <p:nvPr>
            <p:ph idx="1"/>
          </p:nvPr>
        </p:nvPicPr>
        <p:blipFill>
          <a:blip r:embed="rId2"/>
          <a:stretch>
            <a:fillRect/>
          </a:stretch>
        </p:blipFill>
        <p:spPr>
          <a:xfrm>
            <a:off x="5748" y="1822"/>
            <a:ext cx="12180501" cy="6862189"/>
          </a:xfrm>
        </p:spPr>
      </p:pic>
      <p:pic>
        <p:nvPicPr>
          <p:cNvPr id="5" name="Picture 4" descr="A black shield with white text&#10;&#10;Description automatically generated">
            <a:extLst>
              <a:ext uri="{FF2B5EF4-FFF2-40B4-BE49-F238E27FC236}">
                <a16:creationId xmlns:a16="http://schemas.microsoft.com/office/drawing/2014/main" id="{06E19077-5D11-69C2-398D-0F779439D1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72" y="141799"/>
            <a:ext cx="1491192" cy="1491192"/>
          </a:xfrm>
          <a:prstGeom prst="rect">
            <a:avLst/>
          </a:prstGeom>
        </p:spPr>
      </p:pic>
      <p:pic>
        <p:nvPicPr>
          <p:cNvPr id="7" name="Picture 6">
            <a:extLst>
              <a:ext uri="{FF2B5EF4-FFF2-40B4-BE49-F238E27FC236}">
                <a16:creationId xmlns:a16="http://schemas.microsoft.com/office/drawing/2014/main" id="{BEC343FE-8314-8BDB-5A85-E0928A8173E0}"/>
              </a:ext>
            </a:extLst>
          </p:cNvPr>
          <p:cNvPicPr>
            <a:picLocks noChangeAspect="1"/>
          </p:cNvPicPr>
          <p:nvPr/>
        </p:nvPicPr>
        <p:blipFill>
          <a:blip r:embed="rId4"/>
          <a:stretch>
            <a:fillRect/>
          </a:stretch>
        </p:blipFill>
        <p:spPr>
          <a:xfrm>
            <a:off x="10674012" y="139908"/>
            <a:ext cx="1362075" cy="457200"/>
          </a:xfrm>
          <a:prstGeom prst="rect">
            <a:avLst/>
          </a:prstGeom>
        </p:spPr>
      </p:pic>
      <p:sp>
        <p:nvSpPr>
          <p:cNvPr id="4" name="Title 3">
            <a:extLst>
              <a:ext uri="{FF2B5EF4-FFF2-40B4-BE49-F238E27FC236}">
                <a16:creationId xmlns:a16="http://schemas.microsoft.com/office/drawing/2014/main" id="{F6B8F8DB-192F-3028-80BF-66FC93F11222}"/>
              </a:ext>
            </a:extLst>
          </p:cNvPr>
          <p:cNvSpPr>
            <a:spLocks noGrp="1"/>
          </p:cNvSpPr>
          <p:nvPr>
            <p:ph type="title"/>
          </p:nvPr>
        </p:nvSpPr>
        <p:spPr>
          <a:xfrm>
            <a:off x="726688" y="142101"/>
            <a:ext cx="10515600" cy="1325563"/>
          </a:xfrm>
        </p:spPr>
        <p:txBody>
          <a:bodyPr/>
          <a:lstStyle/>
          <a:p>
            <a:pPr algn="ctr"/>
            <a:r>
              <a:rPr lang="en-GB" dirty="0">
                <a:solidFill>
                  <a:schemeClr val="bg1"/>
                </a:solidFill>
                <a:latin typeface="Bebas Neue"/>
                <a:cs typeface="Calibri Light"/>
              </a:rPr>
              <a:t>EVENT ENTRY</a:t>
            </a:r>
          </a:p>
        </p:txBody>
      </p:sp>
      <p:sp>
        <p:nvSpPr>
          <p:cNvPr id="2" name="TextBox 1">
            <a:extLst>
              <a:ext uri="{FF2B5EF4-FFF2-40B4-BE49-F238E27FC236}">
                <a16:creationId xmlns:a16="http://schemas.microsoft.com/office/drawing/2014/main" id="{1383FB70-D80E-14D5-77F9-E2A314EEFD34}"/>
              </a:ext>
            </a:extLst>
          </p:cNvPr>
          <p:cNvSpPr txBox="1"/>
          <p:nvPr/>
        </p:nvSpPr>
        <p:spPr>
          <a:xfrm>
            <a:off x="1152293" y="1347439"/>
            <a:ext cx="9720146"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2400" dirty="0">
              <a:solidFill>
                <a:schemeClr val="bg1"/>
              </a:solidFill>
              <a:latin typeface="Aharoni"/>
              <a:cs typeface="Calibri"/>
            </a:endParaRPr>
          </a:p>
          <a:p>
            <a:endParaRPr lang="en-GB" dirty="0">
              <a:cs typeface="Calibri"/>
            </a:endParaRPr>
          </a:p>
        </p:txBody>
      </p:sp>
      <p:pic>
        <p:nvPicPr>
          <p:cNvPr id="3" name="Picture 2" descr="A black and white text on a black background&#10;&#10;Description automatically generated">
            <a:extLst>
              <a:ext uri="{FF2B5EF4-FFF2-40B4-BE49-F238E27FC236}">
                <a16:creationId xmlns:a16="http://schemas.microsoft.com/office/drawing/2014/main" id="{EFE3691A-9C83-C180-5DC8-7E9EC30D632A}"/>
              </a:ext>
            </a:extLst>
          </p:cNvPr>
          <p:cNvPicPr>
            <a:picLocks noChangeAspect="1"/>
          </p:cNvPicPr>
          <p:nvPr/>
        </p:nvPicPr>
        <p:blipFill>
          <a:blip r:embed="rId5"/>
          <a:stretch>
            <a:fillRect/>
          </a:stretch>
        </p:blipFill>
        <p:spPr>
          <a:xfrm>
            <a:off x="721057" y="1745970"/>
            <a:ext cx="10727140" cy="4657391"/>
          </a:xfrm>
          <a:prstGeom prst="rect">
            <a:avLst/>
          </a:prstGeom>
        </p:spPr>
      </p:pic>
    </p:spTree>
    <p:extLst>
      <p:ext uri="{BB962C8B-B14F-4D97-AF65-F5344CB8AC3E}">
        <p14:creationId xmlns:p14="http://schemas.microsoft.com/office/powerpoint/2010/main" val="18841017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red background with a curved edge">
            <a:extLst>
              <a:ext uri="{FF2B5EF4-FFF2-40B4-BE49-F238E27FC236}">
                <a16:creationId xmlns:a16="http://schemas.microsoft.com/office/drawing/2014/main" id="{3CD9830A-22A3-541E-64AB-7D3C91EF80FE}"/>
              </a:ext>
            </a:extLst>
          </p:cNvPr>
          <p:cNvPicPr>
            <a:picLocks noGrp="1" noChangeAspect="1"/>
          </p:cNvPicPr>
          <p:nvPr>
            <p:ph idx="1"/>
          </p:nvPr>
        </p:nvPicPr>
        <p:blipFill>
          <a:blip r:embed="rId2"/>
          <a:stretch>
            <a:fillRect/>
          </a:stretch>
        </p:blipFill>
        <p:spPr>
          <a:xfrm>
            <a:off x="5748" y="1822"/>
            <a:ext cx="12180501" cy="6862189"/>
          </a:xfrm>
        </p:spPr>
      </p:pic>
      <p:pic>
        <p:nvPicPr>
          <p:cNvPr id="5" name="Picture 4" descr="A black shield with white text&#10;&#10;Description automatically generated">
            <a:extLst>
              <a:ext uri="{FF2B5EF4-FFF2-40B4-BE49-F238E27FC236}">
                <a16:creationId xmlns:a16="http://schemas.microsoft.com/office/drawing/2014/main" id="{06E19077-5D11-69C2-398D-0F779439D1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72" y="141799"/>
            <a:ext cx="1491192" cy="1491192"/>
          </a:xfrm>
          <a:prstGeom prst="rect">
            <a:avLst/>
          </a:prstGeom>
        </p:spPr>
      </p:pic>
      <p:pic>
        <p:nvPicPr>
          <p:cNvPr id="7" name="Picture 6">
            <a:extLst>
              <a:ext uri="{FF2B5EF4-FFF2-40B4-BE49-F238E27FC236}">
                <a16:creationId xmlns:a16="http://schemas.microsoft.com/office/drawing/2014/main" id="{BEC343FE-8314-8BDB-5A85-E0928A8173E0}"/>
              </a:ext>
            </a:extLst>
          </p:cNvPr>
          <p:cNvPicPr>
            <a:picLocks noChangeAspect="1"/>
          </p:cNvPicPr>
          <p:nvPr/>
        </p:nvPicPr>
        <p:blipFill>
          <a:blip r:embed="rId4"/>
          <a:stretch>
            <a:fillRect/>
          </a:stretch>
        </p:blipFill>
        <p:spPr>
          <a:xfrm>
            <a:off x="10674012" y="139908"/>
            <a:ext cx="1362075" cy="457200"/>
          </a:xfrm>
          <a:prstGeom prst="rect">
            <a:avLst/>
          </a:prstGeom>
        </p:spPr>
      </p:pic>
      <p:sp>
        <p:nvSpPr>
          <p:cNvPr id="4" name="Title 3">
            <a:extLst>
              <a:ext uri="{FF2B5EF4-FFF2-40B4-BE49-F238E27FC236}">
                <a16:creationId xmlns:a16="http://schemas.microsoft.com/office/drawing/2014/main" id="{F6B8F8DB-192F-3028-80BF-66FC93F11222}"/>
              </a:ext>
            </a:extLst>
          </p:cNvPr>
          <p:cNvSpPr>
            <a:spLocks noGrp="1"/>
          </p:cNvSpPr>
          <p:nvPr>
            <p:ph type="title"/>
          </p:nvPr>
        </p:nvSpPr>
        <p:spPr>
          <a:xfrm>
            <a:off x="726688" y="142101"/>
            <a:ext cx="10515600" cy="1325563"/>
          </a:xfrm>
        </p:spPr>
        <p:txBody>
          <a:bodyPr/>
          <a:lstStyle/>
          <a:p>
            <a:pPr algn="ctr"/>
            <a:r>
              <a:rPr lang="en-GB" dirty="0">
                <a:solidFill>
                  <a:schemeClr val="bg1"/>
                </a:solidFill>
                <a:latin typeface="Bebas Neue"/>
                <a:cs typeface="Calibri Light"/>
              </a:rPr>
              <a:t>STAGE 2 ENTRIES</a:t>
            </a:r>
          </a:p>
        </p:txBody>
      </p:sp>
      <p:sp>
        <p:nvSpPr>
          <p:cNvPr id="2" name="TextBox 1">
            <a:extLst>
              <a:ext uri="{FF2B5EF4-FFF2-40B4-BE49-F238E27FC236}">
                <a16:creationId xmlns:a16="http://schemas.microsoft.com/office/drawing/2014/main" id="{1383FB70-D80E-14D5-77F9-E2A314EEFD34}"/>
              </a:ext>
            </a:extLst>
          </p:cNvPr>
          <p:cNvSpPr txBox="1"/>
          <p:nvPr/>
        </p:nvSpPr>
        <p:spPr>
          <a:xfrm>
            <a:off x="1152293" y="1347439"/>
            <a:ext cx="9720146"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2400" dirty="0">
              <a:solidFill>
                <a:schemeClr val="bg1"/>
              </a:solidFill>
              <a:latin typeface="Aharoni"/>
              <a:cs typeface="Calibri"/>
            </a:endParaRPr>
          </a:p>
          <a:p>
            <a:endParaRPr lang="en-GB" dirty="0">
              <a:cs typeface="Calibri"/>
            </a:endParaRPr>
          </a:p>
        </p:txBody>
      </p:sp>
      <p:sp>
        <p:nvSpPr>
          <p:cNvPr id="3" name="TextBox 2">
            <a:extLst>
              <a:ext uri="{FF2B5EF4-FFF2-40B4-BE49-F238E27FC236}">
                <a16:creationId xmlns:a16="http://schemas.microsoft.com/office/drawing/2014/main" id="{F5116D27-A307-94AF-2D43-04AC9DEBDA04}"/>
              </a:ext>
            </a:extLst>
          </p:cNvPr>
          <p:cNvSpPr txBox="1"/>
          <p:nvPr/>
        </p:nvSpPr>
        <p:spPr>
          <a:xfrm>
            <a:off x="527714" y="1881117"/>
            <a:ext cx="10806751"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spc="-55" dirty="0">
                <a:solidFill>
                  <a:srgbClr val="FFFFFF"/>
                </a:solidFill>
                <a:latin typeface="Lato"/>
                <a:ea typeface="Lato"/>
                <a:cs typeface="Tahoma"/>
              </a:rPr>
              <a:t>If</a:t>
            </a:r>
            <a:r>
              <a:rPr lang="en-GB" sz="2400" spc="-120" dirty="0">
                <a:solidFill>
                  <a:srgbClr val="FFFFFF"/>
                </a:solidFill>
                <a:latin typeface="Lato"/>
                <a:ea typeface="Lato"/>
                <a:cs typeface="Tahoma"/>
              </a:rPr>
              <a:t> </a:t>
            </a:r>
            <a:r>
              <a:rPr lang="en-GB" sz="2400" spc="15" dirty="0">
                <a:solidFill>
                  <a:srgbClr val="FFFFFF"/>
                </a:solidFill>
                <a:latin typeface="Lato"/>
                <a:ea typeface="Lato"/>
                <a:cs typeface="Tahoma"/>
              </a:rPr>
              <a:t>the</a:t>
            </a:r>
            <a:r>
              <a:rPr lang="en-GB" sz="2400" spc="-105" dirty="0">
                <a:solidFill>
                  <a:srgbClr val="FFFFFF"/>
                </a:solidFill>
                <a:latin typeface="Lato"/>
                <a:ea typeface="Lato"/>
                <a:cs typeface="Tahoma"/>
              </a:rPr>
              <a:t> </a:t>
            </a:r>
            <a:r>
              <a:rPr lang="en-GB" sz="2400" spc="85" dirty="0">
                <a:solidFill>
                  <a:srgbClr val="FFFFFF"/>
                </a:solidFill>
                <a:latin typeface="Lato"/>
                <a:ea typeface="Lato"/>
                <a:cs typeface="Tahoma"/>
              </a:rPr>
              <a:t>BUCS</a:t>
            </a:r>
            <a:r>
              <a:rPr lang="en-GB" sz="2400" spc="-90" dirty="0">
                <a:solidFill>
                  <a:srgbClr val="FFFFFF"/>
                </a:solidFill>
                <a:latin typeface="Lato"/>
                <a:ea typeface="Lato"/>
                <a:cs typeface="Tahoma"/>
              </a:rPr>
              <a:t> </a:t>
            </a:r>
            <a:r>
              <a:rPr lang="en-GB" sz="2400" spc="20" dirty="0">
                <a:solidFill>
                  <a:srgbClr val="FFFFFF"/>
                </a:solidFill>
                <a:latin typeface="Lato"/>
                <a:ea typeface="Lato"/>
                <a:cs typeface="Tahoma"/>
              </a:rPr>
              <a:t>Event</a:t>
            </a:r>
            <a:r>
              <a:rPr lang="en-GB" sz="2400" spc="-110" dirty="0">
                <a:solidFill>
                  <a:srgbClr val="FFFFFF"/>
                </a:solidFill>
                <a:latin typeface="Lato"/>
                <a:ea typeface="Lato"/>
                <a:cs typeface="Tahoma"/>
              </a:rPr>
              <a:t> </a:t>
            </a:r>
            <a:r>
              <a:rPr lang="en-GB" sz="2400" spc="-5" dirty="0">
                <a:solidFill>
                  <a:srgbClr val="FFFFFF"/>
                </a:solidFill>
                <a:latin typeface="Lato"/>
                <a:ea typeface="Lato"/>
                <a:cs typeface="Tahoma"/>
              </a:rPr>
              <a:t>Lead</a:t>
            </a:r>
            <a:r>
              <a:rPr lang="en-GB" sz="2400" spc="-80" dirty="0">
                <a:solidFill>
                  <a:srgbClr val="FFFFFF"/>
                </a:solidFill>
                <a:latin typeface="Lato"/>
                <a:ea typeface="Lato"/>
                <a:cs typeface="Tahoma"/>
              </a:rPr>
              <a:t> </a:t>
            </a:r>
            <a:r>
              <a:rPr lang="en-GB" sz="2400" spc="-10" dirty="0">
                <a:solidFill>
                  <a:srgbClr val="FFFFFF"/>
                </a:solidFill>
                <a:latin typeface="Lato"/>
                <a:ea typeface="Lato"/>
                <a:cs typeface="Tahoma"/>
              </a:rPr>
              <a:t>deems</a:t>
            </a:r>
            <a:r>
              <a:rPr lang="en-GB" sz="2400" spc="-110" dirty="0">
                <a:solidFill>
                  <a:srgbClr val="FFFFFF"/>
                </a:solidFill>
                <a:latin typeface="Lato"/>
                <a:ea typeface="Lato"/>
                <a:cs typeface="Tahoma"/>
              </a:rPr>
              <a:t> </a:t>
            </a:r>
            <a:r>
              <a:rPr lang="en-GB" sz="2400" spc="30" dirty="0">
                <a:solidFill>
                  <a:srgbClr val="FFFFFF"/>
                </a:solidFill>
                <a:latin typeface="Lato"/>
                <a:ea typeface="Lato"/>
                <a:cs typeface="Tahoma"/>
              </a:rPr>
              <a:t>it</a:t>
            </a:r>
            <a:r>
              <a:rPr lang="en-GB" sz="2400" spc="-95" dirty="0">
                <a:solidFill>
                  <a:srgbClr val="FFFFFF"/>
                </a:solidFill>
                <a:latin typeface="Lato"/>
                <a:ea typeface="Lato"/>
                <a:cs typeface="Tahoma"/>
              </a:rPr>
              <a:t> </a:t>
            </a:r>
            <a:r>
              <a:rPr lang="en-GB" sz="2400" spc="-5" dirty="0">
                <a:solidFill>
                  <a:srgbClr val="FFFFFF"/>
                </a:solidFill>
                <a:latin typeface="Lato"/>
                <a:ea typeface="Lato"/>
                <a:cs typeface="Tahoma"/>
              </a:rPr>
              <a:t>appropriate,</a:t>
            </a:r>
            <a:r>
              <a:rPr lang="en-GB" sz="2400" spc="-85" dirty="0">
                <a:solidFill>
                  <a:srgbClr val="FFFFFF"/>
                </a:solidFill>
                <a:latin typeface="Lato"/>
                <a:ea typeface="Lato"/>
                <a:cs typeface="Tahoma"/>
              </a:rPr>
              <a:t> </a:t>
            </a:r>
            <a:r>
              <a:rPr lang="en-GB" sz="2400" spc="-5" dirty="0">
                <a:solidFill>
                  <a:srgbClr val="FFFFFF"/>
                </a:solidFill>
                <a:latin typeface="Lato"/>
                <a:ea typeface="Lato"/>
                <a:cs typeface="Tahoma"/>
              </a:rPr>
              <a:t>some</a:t>
            </a:r>
            <a:r>
              <a:rPr lang="en-GB" sz="2400" spc="-100" dirty="0">
                <a:solidFill>
                  <a:srgbClr val="FFFFFF"/>
                </a:solidFill>
                <a:latin typeface="Lato"/>
                <a:ea typeface="Lato"/>
                <a:cs typeface="Tahoma"/>
              </a:rPr>
              <a:t> </a:t>
            </a:r>
            <a:r>
              <a:rPr lang="en-GB" sz="2400" spc="5" dirty="0">
                <a:solidFill>
                  <a:srgbClr val="FFFFFF"/>
                </a:solidFill>
                <a:latin typeface="Lato"/>
                <a:ea typeface="Lato"/>
                <a:cs typeface="Tahoma"/>
              </a:rPr>
              <a:t>events</a:t>
            </a:r>
            <a:r>
              <a:rPr lang="en-GB" sz="2400" spc="-100" dirty="0">
                <a:solidFill>
                  <a:srgbClr val="FFFFFF"/>
                </a:solidFill>
                <a:latin typeface="Lato"/>
                <a:ea typeface="Lato"/>
                <a:cs typeface="Tahoma"/>
              </a:rPr>
              <a:t> </a:t>
            </a:r>
            <a:r>
              <a:rPr lang="en-GB" sz="2400" spc="-20" dirty="0">
                <a:solidFill>
                  <a:srgbClr val="FFFFFF"/>
                </a:solidFill>
                <a:latin typeface="Lato"/>
                <a:ea typeface="Lato"/>
                <a:cs typeface="Tahoma"/>
              </a:rPr>
              <a:t>may</a:t>
            </a:r>
            <a:r>
              <a:rPr lang="en-GB" sz="2400" spc="-110" dirty="0">
                <a:solidFill>
                  <a:srgbClr val="FFFFFF"/>
                </a:solidFill>
                <a:latin typeface="Lato"/>
                <a:ea typeface="Lato"/>
                <a:cs typeface="Tahoma"/>
              </a:rPr>
              <a:t> </a:t>
            </a:r>
            <a:r>
              <a:rPr lang="en-GB" sz="2400" spc="-5" dirty="0">
                <a:solidFill>
                  <a:srgbClr val="FFFFFF"/>
                </a:solidFill>
                <a:latin typeface="Lato"/>
                <a:ea typeface="Lato"/>
                <a:cs typeface="Tahoma"/>
              </a:rPr>
              <a:t>have</a:t>
            </a:r>
            <a:r>
              <a:rPr lang="en-GB" sz="2400" spc="-105" dirty="0">
                <a:solidFill>
                  <a:srgbClr val="FFFFFF"/>
                </a:solidFill>
                <a:latin typeface="Lato"/>
                <a:ea typeface="Lato"/>
                <a:cs typeface="Tahoma"/>
              </a:rPr>
              <a:t> </a:t>
            </a:r>
            <a:r>
              <a:rPr lang="en-GB" sz="2400" spc="-50" dirty="0">
                <a:solidFill>
                  <a:srgbClr val="FFFFFF"/>
                </a:solidFill>
                <a:latin typeface="Lato"/>
                <a:ea typeface="Lato"/>
                <a:cs typeface="Tahoma"/>
              </a:rPr>
              <a:t>a</a:t>
            </a:r>
            <a:r>
              <a:rPr lang="en-GB" sz="2400" spc="-90" dirty="0">
                <a:solidFill>
                  <a:srgbClr val="FFFFFF"/>
                </a:solidFill>
                <a:latin typeface="Lato"/>
                <a:ea typeface="Lato"/>
                <a:cs typeface="Tahoma"/>
              </a:rPr>
              <a:t> </a:t>
            </a:r>
            <a:r>
              <a:rPr lang="en-GB" sz="2400" spc="-20" dirty="0">
                <a:solidFill>
                  <a:srgbClr val="FFFFFF"/>
                </a:solidFill>
                <a:latin typeface="Lato"/>
                <a:ea typeface="Lato"/>
                <a:cs typeface="Tahoma"/>
              </a:rPr>
              <a:t>Stage</a:t>
            </a:r>
            <a:r>
              <a:rPr lang="en-GB" sz="2400" spc="-95" dirty="0">
                <a:solidFill>
                  <a:srgbClr val="FFFFFF"/>
                </a:solidFill>
                <a:latin typeface="Lato"/>
                <a:ea typeface="Lato"/>
                <a:cs typeface="Tahoma"/>
              </a:rPr>
              <a:t> </a:t>
            </a:r>
            <a:r>
              <a:rPr lang="en-GB" sz="2400" spc="60" dirty="0">
                <a:solidFill>
                  <a:srgbClr val="FFFFFF"/>
                </a:solidFill>
                <a:latin typeface="Lato"/>
                <a:ea typeface="Lato"/>
                <a:cs typeface="Tahoma"/>
              </a:rPr>
              <a:t>2 </a:t>
            </a:r>
            <a:r>
              <a:rPr lang="en-GB" sz="2400" spc="-545" dirty="0">
                <a:solidFill>
                  <a:srgbClr val="FFFFFF"/>
                </a:solidFill>
                <a:latin typeface="Lato"/>
                <a:ea typeface="Lato"/>
                <a:cs typeface="Tahoma"/>
              </a:rPr>
              <a:t> </a:t>
            </a:r>
            <a:r>
              <a:rPr lang="en-GB" sz="2400" spc="-55" dirty="0">
                <a:solidFill>
                  <a:srgbClr val="FFFFFF"/>
                </a:solidFill>
                <a:latin typeface="Lato"/>
                <a:ea typeface="Lato"/>
                <a:cs typeface="Tahoma"/>
              </a:rPr>
              <a:t>(or </a:t>
            </a:r>
            <a:r>
              <a:rPr lang="en-GB" sz="2400" spc="-45" dirty="0">
                <a:solidFill>
                  <a:srgbClr val="FFFFFF"/>
                </a:solidFill>
                <a:latin typeface="Lato"/>
                <a:ea typeface="Lato"/>
                <a:cs typeface="Tahoma"/>
              </a:rPr>
              <a:t>late) </a:t>
            </a:r>
            <a:r>
              <a:rPr lang="en-GB" sz="2400" spc="15" dirty="0">
                <a:solidFill>
                  <a:srgbClr val="FFFFFF"/>
                </a:solidFill>
                <a:latin typeface="Lato"/>
                <a:ea typeface="Lato"/>
                <a:cs typeface="Tahoma"/>
              </a:rPr>
              <a:t>entry window, </a:t>
            </a:r>
            <a:r>
              <a:rPr lang="en-GB" sz="2400" spc="35" dirty="0">
                <a:solidFill>
                  <a:srgbClr val="FFFFFF"/>
                </a:solidFill>
                <a:latin typeface="Lato"/>
                <a:ea typeface="Lato"/>
                <a:cs typeface="Tahoma"/>
              </a:rPr>
              <a:t>with </a:t>
            </a:r>
            <a:r>
              <a:rPr lang="en-GB" sz="2400" spc="-25" dirty="0">
                <a:solidFill>
                  <a:srgbClr val="FFFFFF"/>
                </a:solidFill>
                <a:latin typeface="Lato"/>
                <a:ea typeface="Lato"/>
                <a:cs typeface="Tahoma"/>
              </a:rPr>
              <a:t>an </a:t>
            </a:r>
            <a:r>
              <a:rPr lang="en-GB" sz="2400" dirty="0">
                <a:solidFill>
                  <a:srgbClr val="FFFFFF"/>
                </a:solidFill>
                <a:latin typeface="Lato"/>
                <a:ea typeface="Lato"/>
                <a:cs typeface="Tahoma"/>
              </a:rPr>
              <a:t>increased </a:t>
            </a:r>
            <a:r>
              <a:rPr lang="en-GB" sz="2400" spc="15" dirty="0">
                <a:solidFill>
                  <a:srgbClr val="FFFFFF"/>
                </a:solidFill>
                <a:latin typeface="Lato"/>
                <a:ea typeface="Lato"/>
                <a:cs typeface="Tahoma"/>
              </a:rPr>
              <a:t>entry </a:t>
            </a:r>
            <a:r>
              <a:rPr lang="en-GB" sz="2400" spc="20" dirty="0">
                <a:solidFill>
                  <a:srgbClr val="FFFFFF"/>
                </a:solidFill>
                <a:latin typeface="Lato"/>
                <a:ea typeface="Lato"/>
                <a:cs typeface="Tahoma"/>
              </a:rPr>
              <a:t>fee </a:t>
            </a:r>
            <a:r>
              <a:rPr lang="en-GB" sz="2400" spc="50" dirty="0">
                <a:solidFill>
                  <a:srgbClr val="FFFFFF"/>
                </a:solidFill>
                <a:latin typeface="Lato"/>
                <a:ea typeface="Lato"/>
                <a:cs typeface="Tahoma"/>
              </a:rPr>
              <a:t>of </a:t>
            </a:r>
            <a:r>
              <a:rPr lang="en-GB" sz="2400" spc="-80" dirty="0">
                <a:solidFill>
                  <a:srgbClr val="FFFFFF"/>
                </a:solidFill>
                <a:latin typeface="Lato"/>
                <a:ea typeface="Lato"/>
                <a:cs typeface="Tahoma"/>
              </a:rPr>
              <a:t>20%. </a:t>
            </a:r>
            <a:r>
              <a:rPr lang="en-GB" sz="2400" dirty="0">
                <a:solidFill>
                  <a:srgbClr val="FFFFFF"/>
                </a:solidFill>
                <a:latin typeface="Lato"/>
                <a:ea typeface="Lato"/>
                <a:cs typeface="Tahoma"/>
              </a:rPr>
              <a:t>This </a:t>
            </a:r>
            <a:r>
              <a:rPr lang="en-GB" sz="2400" spc="-10" dirty="0">
                <a:solidFill>
                  <a:srgbClr val="FFFFFF"/>
                </a:solidFill>
                <a:latin typeface="Lato"/>
                <a:ea typeface="Lato"/>
                <a:cs typeface="Tahoma"/>
              </a:rPr>
              <a:t>gives </a:t>
            </a:r>
            <a:r>
              <a:rPr lang="en-GB" sz="2400" spc="-5" dirty="0">
                <a:solidFill>
                  <a:srgbClr val="FFFFFF"/>
                </a:solidFill>
                <a:latin typeface="Lato"/>
                <a:ea typeface="Lato"/>
                <a:cs typeface="Tahoma"/>
              </a:rPr>
              <a:t> </a:t>
            </a:r>
            <a:r>
              <a:rPr lang="en-GB" sz="2400" spc="-20" dirty="0">
                <a:solidFill>
                  <a:srgbClr val="FFFFFF"/>
                </a:solidFill>
                <a:latin typeface="Lato"/>
                <a:ea typeface="Lato"/>
                <a:cs typeface="Tahoma"/>
              </a:rPr>
              <a:t>pa</a:t>
            </a:r>
            <a:r>
              <a:rPr lang="en-GB" sz="2400" spc="25" dirty="0">
                <a:solidFill>
                  <a:srgbClr val="FFFFFF"/>
                </a:solidFill>
                <a:latin typeface="Lato"/>
                <a:ea typeface="Lato"/>
                <a:cs typeface="Tahoma"/>
              </a:rPr>
              <a:t>rt</a:t>
            </a:r>
            <a:r>
              <a:rPr lang="en-GB" sz="2400" spc="5" dirty="0">
                <a:solidFill>
                  <a:srgbClr val="FFFFFF"/>
                </a:solidFill>
                <a:latin typeface="Lato"/>
                <a:ea typeface="Lato"/>
                <a:cs typeface="Tahoma"/>
              </a:rPr>
              <a:t>icip</a:t>
            </a:r>
            <a:r>
              <a:rPr lang="en-GB" sz="2400" spc="10" dirty="0">
                <a:solidFill>
                  <a:srgbClr val="FFFFFF"/>
                </a:solidFill>
                <a:latin typeface="Lato"/>
                <a:ea typeface="Lato"/>
                <a:cs typeface="Tahoma"/>
              </a:rPr>
              <a:t>a</a:t>
            </a:r>
            <a:r>
              <a:rPr lang="en-GB" sz="2400" dirty="0">
                <a:solidFill>
                  <a:srgbClr val="FFFFFF"/>
                </a:solidFill>
                <a:latin typeface="Lato"/>
                <a:ea typeface="Lato"/>
                <a:cs typeface="Tahoma"/>
              </a:rPr>
              <a:t>n</a:t>
            </a:r>
            <a:r>
              <a:rPr lang="en-GB" sz="2400" spc="5" dirty="0">
                <a:solidFill>
                  <a:srgbClr val="FFFFFF"/>
                </a:solidFill>
                <a:latin typeface="Lato"/>
                <a:ea typeface="Lato"/>
                <a:cs typeface="Tahoma"/>
              </a:rPr>
              <a:t>ts</a:t>
            </a:r>
            <a:r>
              <a:rPr lang="en-GB" sz="2400" spc="-100" dirty="0">
                <a:solidFill>
                  <a:srgbClr val="FFFFFF"/>
                </a:solidFill>
                <a:latin typeface="Lato"/>
                <a:ea typeface="Lato"/>
                <a:cs typeface="Tahoma"/>
              </a:rPr>
              <a:t> </a:t>
            </a:r>
            <a:r>
              <a:rPr lang="en-GB" sz="2400" spc="-55" dirty="0">
                <a:solidFill>
                  <a:srgbClr val="FFFFFF"/>
                </a:solidFill>
                <a:latin typeface="Lato"/>
                <a:ea typeface="Lato"/>
                <a:cs typeface="Tahoma"/>
              </a:rPr>
              <a:t>a</a:t>
            </a:r>
            <a:r>
              <a:rPr lang="en-GB" sz="2400" spc="-95" dirty="0">
                <a:solidFill>
                  <a:srgbClr val="FFFFFF"/>
                </a:solidFill>
                <a:latin typeface="Lato"/>
                <a:ea typeface="Lato"/>
                <a:cs typeface="Tahoma"/>
              </a:rPr>
              <a:t> </a:t>
            </a:r>
            <a:r>
              <a:rPr lang="en-GB" sz="2400" spc="10" dirty="0">
                <a:solidFill>
                  <a:srgbClr val="FFFFFF"/>
                </a:solidFill>
                <a:latin typeface="Lato"/>
                <a:ea typeface="Lato"/>
                <a:cs typeface="Tahoma"/>
              </a:rPr>
              <a:t>seco</a:t>
            </a:r>
            <a:r>
              <a:rPr lang="en-GB" sz="2400" dirty="0">
                <a:solidFill>
                  <a:srgbClr val="FFFFFF"/>
                </a:solidFill>
                <a:latin typeface="Lato"/>
                <a:ea typeface="Lato"/>
                <a:cs typeface="Tahoma"/>
              </a:rPr>
              <a:t>n</a:t>
            </a:r>
            <a:r>
              <a:rPr lang="en-GB" sz="2400" spc="10" dirty="0">
                <a:solidFill>
                  <a:srgbClr val="FFFFFF"/>
                </a:solidFill>
                <a:latin typeface="Lato"/>
                <a:ea typeface="Lato"/>
                <a:cs typeface="Tahoma"/>
              </a:rPr>
              <a:t>d</a:t>
            </a:r>
            <a:r>
              <a:rPr lang="en-GB" sz="2400" spc="-105" dirty="0">
                <a:solidFill>
                  <a:srgbClr val="FFFFFF"/>
                </a:solidFill>
                <a:latin typeface="Lato"/>
                <a:ea typeface="Lato"/>
                <a:cs typeface="Tahoma"/>
              </a:rPr>
              <a:t> </a:t>
            </a:r>
            <a:r>
              <a:rPr lang="en-GB" sz="2400" spc="25" dirty="0">
                <a:solidFill>
                  <a:srgbClr val="FFFFFF"/>
                </a:solidFill>
                <a:latin typeface="Lato"/>
                <a:ea typeface="Lato"/>
                <a:cs typeface="Tahoma"/>
              </a:rPr>
              <a:t>oppo</a:t>
            </a:r>
            <a:r>
              <a:rPr lang="en-GB" sz="2400" spc="20" dirty="0">
                <a:solidFill>
                  <a:srgbClr val="FFFFFF"/>
                </a:solidFill>
                <a:latin typeface="Lato"/>
                <a:ea typeface="Lato"/>
                <a:cs typeface="Tahoma"/>
              </a:rPr>
              <a:t>r</a:t>
            </a:r>
            <a:r>
              <a:rPr lang="en-GB" sz="2400" spc="15" dirty="0">
                <a:solidFill>
                  <a:srgbClr val="FFFFFF"/>
                </a:solidFill>
                <a:latin typeface="Lato"/>
                <a:ea typeface="Lato"/>
                <a:cs typeface="Tahoma"/>
              </a:rPr>
              <a:t>t</a:t>
            </a:r>
            <a:r>
              <a:rPr lang="en-GB" sz="2400" spc="30" dirty="0">
                <a:solidFill>
                  <a:srgbClr val="FFFFFF"/>
                </a:solidFill>
                <a:latin typeface="Lato"/>
                <a:ea typeface="Lato"/>
                <a:cs typeface="Tahoma"/>
              </a:rPr>
              <a:t>u</a:t>
            </a:r>
            <a:r>
              <a:rPr lang="en-GB" sz="2400" dirty="0">
                <a:solidFill>
                  <a:srgbClr val="FFFFFF"/>
                </a:solidFill>
                <a:latin typeface="Lato"/>
                <a:ea typeface="Lato"/>
                <a:cs typeface="Tahoma"/>
              </a:rPr>
              <a:t>n</a:t>
            </a:r>
            <a:r>
              <a:rPr lang="en-GB" sz="2400" spc="30" dirty="0">
                <a:solidFill>
                  <a:srgbClr val="FFFFFF"/>
                </a:solidFill>
                <a:latin typeface="Lato"/>
                <a:ea typeface="Lato"/>
                <a:cs typeface="Tahoma"/>
              </a:rPr>
              <a:t>ity</a:t>
            </a:r>
            <a:r>
              <a:rPr lang="en-GB" sz="2400" spc="-105" dirty="0">
                <a:solidFill>
                  <a:srgbClr val="FFFFFF"/>
                </a:solidFill>
                <a:latin typeface="Lato"/>
                <a:ea typeface="Lato"/>
                <a:cs typeface="Tahoma"/>
              </a:rPr>
              <a:t> </a:t>
            </a:r>
            <a:r>
              <a:rPr lang="en-GB" sz="2400" spc="40" dirty="0">
                <a:solidFill>
                  <a:srgbClr val="FFFFFF"/>
                </a:solidFill>
                <a:latin typeface="Lato"/>
                <a:ea typeface="Lato"/>
                <a:cs typeface="Tahoma"/>
              </a:rPr>
              <a:t>to</a:t>
            </a:r>
            <a:r>
              <a:rPr lang="en-GB" sz="2400" spc="-95" dirty="0">
                <a:solidFill>
                  <a:srgbClr val="FFFFFF"/>
                </a:solidFill>
                <a:latin typeface="Lato"/>
                <a:ea typeface="Lato"/>
                <a:cs typeface="Tahoma"/>
              </a:rPr>
              <a:t> </a:t>
            </a:r>
            <a:r>
              <a:rPr lang="en-GB" sz="2400" dirty="0">
                <a:solidFill>
                  <a:srgbClr val="FFFFFF"/>
                </a:solidFill>
                <a:latin typeface="Lato"/>
                <a:ea typeface="Lato"/>
                <a:cs typeface="Tahoma"/>
              </a:rPr>
              <a:t>en</a:t>
            </a:r>
            <a:r>
              <a:rPr lang="en-GB" sz="2400" spc="15" dirty="0">
                <a:solidFill>
                  <a:srgbClr val="FFFFFF"/>
                </a:solidFill>
                <a:latin typeface="Lato"/>
                <a:ea typeface="Lato"/>
                <a:cs typeface="Tahoma"/>
              </a:rPr>
              <a:t>te</a:t>
            </a:r>
            <a:r>
              <a:rPr lang="en-GB" sz="2400" spc="20" dirty="0">
                <a:solidFill>
                  <a:srgbClr val="FFFFFF"/>
                </a:solidFill>
                <a:latin typeface="Lato"/>
                <a:ea typeface="Lato"/>
                <a:cs typeface="Tahoma"/>
              </a:rPr>
              <a:t>r</a:t>
            </a:r>
            <a:r>
              <a:rPr lang="en-GB" sz="2400" spc="-125" dirty="0">
                <a:solidFill>
                  <a:srgbClr val="FFFFFF"/>
                </a:solidFill>
                <a:latin typeface="Lato"/>
                <a:ea typeface="Lato"/>
                <a:cs typeface="Tahoma"/>
              </a:rPr>
              <a:t>.</a:t>
            </a:r>
          </a:p>
          <a:p>
            <a:endParaRPr lang="en-GB" sz="2400" dirty="0">
              <a:latin typeface="Lato"/>
              <a:ea typeface="Lato"/>
              <a:cs typeface="Lato"/>
            </a:endParaRPr>
          </a:p>
          <a:p>
            <a:r>
              <a:rPr lang="en-GB" sz="2400" spc="-20" dirty="0">
                <a:solidFill>
                  <a:srgbClr val="FFFFFF"/>
                </a:solidFill>
                <a:latin typeface="Lato"/>
                <a:ea typeface="Lato"/>
                <a:cs typeface="Tahoma"/>
              </a:rPr>
              <a:t>Stage</a:t>
            </a:r>
            <a:r>
              <a:rPr lang="en-GB" sz="2400" spc="-90" dirty="0">
                <a:solidFill>
                  <a:srgbClr val="FFFFFF"/>
                </a:solidFill>
                <a:latin typeface="Lato"/>
                <a:ea typeface="Lato"/>
                <a:cs typeface="Tahoma"/>
              </a:rPr>
              <a:t> </a:t>
            </a:r>
            <a:r>
              <a:rPr lang="en-GB" sz="2400" spc="60" dirty="0">
                <a:solidFill>
                  <a:srgbClr val="FFFFFF"/>
                </a:solidFill>
                <a:latin typeface="Lato"/>
                <a:ea typeface="Lato"/>
                <a:cs typeface="Tahoma"/>
              </a:rPr>
              <a:t>2</a:t>
            </a:r>
            <a:r>
              <a:rPr lang="en-GB" sz="2400" spc="-95" dirty="0">
                <a:solidFill>
                  <a:srgbClr val="FFFFFF"/>
                </a:solidFill>
                <a:latin typeface="Lato"/>
                <a:ea typeface="Lato"/>
                <a:cs typeface="Tahoma"/>
              </a:rPr>
              <a:t> </a:t>
            </a:r>
            <a:r>
              <a:rPr lang="en-GB" sz="2400" spc="5" dirty="0">
                <a:solidFill>
                  <a:srgbClr val="FFFFFF"/>
                </a:solidFill>
                <a:latin typeface="Lato"/>
                <a:ea typeface="Lato"/>
                <a:cs typeface="Tahoma"/>
              </a:rPr>
              <a:t>entries</a:t>
            </a:r>
            <a:r>
              <a:rPr lang="en-GB" sz="2400" spc="-100" dirty="0">
                <a:solidFill>
                  <a:srgbClr val="FFFFFF"/>
                </a:solidFill>
                <a:latin typeface="Lato"/>
                <a:ea typeface="Lato"/>
                <a:cs typeface="Tahoma"/>
              </a:rPr>
              <a:t> </a:t>
            </a:r>
            <a:r>
              <a:rPr lang="en-GB" sz="2400" spc="30" dirty="0">
                <a:solidFill>
                  <a:srgbClr val="FFFFFF"/>
                </a:solidFill>
                <a:latin typeface="Lato"/>
                <a:ea typeface="Lato"/>
                <a:cs typeface="Tahoma"/>
              </a:rPr>
              <a:t>will</a:t>
            </a:r>
            <a:r>
              <a:rPr lang="en-GB" sz="2400" spc="-100" dirty="0">
                <a:solidFill>
                  <a:srgbClr val="FFFFFF"/>
                </a:solidFill>
                <a:latin typeface="Lato"/>
                <a:ea typeface="Lato"/>
                <a:cs typeface="Tahoma"/>
              </a:rPr>
              <a:t> </a:t>
            </a:r>
            <a:r>
              <a:rPr lang="en-GB" sz="2400" spc="30" dirty="0">
                <a:solidFill>
                  <a:srgbClr val="FFFFFF"/>
                </a:solidFill>
                <a:latin typeface="Lato"/>
                <a:ea typeface="Lato"/>
                <a:cs typeface="Tahoma"/>
              </a:rPr>
              <a:t>not</a:t>
            </a:r>
            <a:r>
              <a:rPr lang="en-GB" sz="2400" spc="-90" dirty="0">
                <a:solidFill>
                  <a:srgbClr val="FFFFFF"/>
                </a:solidFill>
                <a:latin typeface="Lato"/>
                <a:ea typeface="Lato"/>
                <a:cs typeface="Tahoma"/>
              </a:rPr>
              <a:t> </a:t>
            </a:r>
            <a:r>
              <a:rPr lang="en-GB" sz="2400" spc="5" dirty="0">
                <a:solidFill>
                  <a:srgbClr val="FFFFFF"/>
                </a:solidFill>
                <a:latin typeface="Lato"/>
                <a:ea typeface="Lato"/>
                <a:cs typeface="Tahoma"/>
              </a:rPr>
              <a:t>be</a:t>
            </a:r>
            <a:r>
              <a:rPr lang="en-GB" sz="2400" spc="-90" dirty="0">
                <a:solidFill>
                  <a:srgbClr val="FFFFFF"/>
                </a:solidFill>
                <a:latin typeface="Lato"/>
                <a:ea typeface="Lato"/>
                <a:cs typeface="Tahoma"/>
              </a:rPr>
              <a:t> </a:t>
            </a:r>
            <a:r>
              <a:rPr lang="en-GB" sz="2400" spc="-10" dirty="0">
                <a:solidFill>
                  <a:srgbClr val="FFFFFF"/>
                </a:solidFill>
                <a:latin typeface="Lato"/>
                <a:ea typeface="Lato"/>
                <a:cs typeface="Tahoma"/>
              </a:rPr>
              <a:t>available</a:t>
            </a:r>
            <a:r>
              <a:rPr lang="en-GB" sz="2400" spc="-85" dirty="0">
                <a:solidFill>
                  <a:srgbClr val="FFFFFF"/>
                </a:solidFill>
                <a:latin typeface="Lato"/>
                <a:ea typeface="Lato"/>
                <a:cs typeface="Tahoma"/>
              </a:rPr>
              <a:t> </a:t>
            </a:r>
            <a:r>
              <a:rPr lang="en-GB" sz="2400" spc="35" dirty="0">
                <a:solidFill>
                  <a:srgbClr val="FFFFFF"/>
                </a:solidFill>
                <a:latin typeface="Lato"/>
                <a:ea typeface="Lato"/>
                <a:cs typeface="Tahoma"/>
              </a:rPr>
              <a:t>for</a:t>
            </a:r>
            <a:r>
              <a:rPr lang="en-GB" sz="2400" spc="-100" dirty="0">
                <a:solidFill>
                  <a:srgbClr val="FFFFFF"/>
                </a:solidFill>
                <a:latin typeface="Lato"/>
                <a:ea typeface="Lato"/>
                <a:cs typeface="Tahoma"/>
              </a:rPr>
              <a:t> </a:t>
            </a:r>
            <a:r>
              <a:rPr lang="en-GB" sz="2400" spc="10" dirty="0">
                <a:solidFill>
                  <a:srgbClr val="FFFFFF"/>
                </a:solidFill>
                <a:latin typeface="Lato"/>
                <a:ea typeface="Lato"/>
                <a:cs typeface="Tahoma"/>
              </a:rPr>
              <a:t>every</a:t>
            </a:r>
            <a:r>
              <a:rPr lang="en-GB" sz="2400" spc="-105" dirty="0">
                <a:solidFill>
                  <a:srgbClr val="FFFFFF"/>
                </a:solidFill>
                <a:latin typeface="Lato"/>
                <a:ea typeface="Lato"/>
                <a:cs typeface="Tahoma"/>
              </a:rPr>
              <a:t> </a:t>
            </a:r>
            <a:r>
              <a:rPr lang="en-GB" sz="2400" spc="-10" dirty="0">
                <a:solidFill>
                  <a:srgbClr val="FFFFFF"/>
                </a:solidFill>
                <a:latin typeface="Lato"/>
                <a:ea typeface="Lato"/>
                <a:cs typeface="Tahoma"/>
              </a:rPr>
              <a:t>event.</a:t>
            </a:r>
            <a:r>
              <a:rPr lang="en-GB" sz="2400" spc="-95" dirty="0">
                <a:solidFill>
                  <a:srgbClr val="FFFFFF"/>
                </a:solidFill>
                <a:latin typeface="Lato"/>
                <a:ea typeface="Lato"/>
                <a:cs typeface="Tahoma"/>
              </a:rPr>
              <a:t> </a:t>
            </a:r>
            <a:r>
              <a:rPr lang="en-GB" sz="2400" spc="-55" dirty="0">
                <a:solidFill>
                  <a:srgbClr val="FFFFFF"/>
                </a:solidFill>
                <a:latin typeface="Lato"/>
                <a:ea typeface="Lato"/>
                <a:cs typeface="Tahoma"/>
              </a:rPr>
              <a:t>If</a:t>
            </a:r>
            <a:r>
              <a:rPr lang="en-GB" sz="2400" spc="-114" dirty="0">
                <a:solidFill>
                  <a:srgbClr val="FFFFFF"/>
                </a:solidFill>
                <a:latin typeface="Lato"/>
                <a:ea typeface="Lato"/>
                <a:cs typeface="Tahoma"/>
              </a:rPr>
              <a:t> </a:t>
            </a:r>
            <a:r>
              <a:rPr lang="en-GB" sz="2400" spc="15" dirty="0">
                <a:solidFill>
                  <a:srgbClr val="FFFFFF"/>
                </a:solidFill>
                <a:latin typeface="Lato"/>
                <a:ea typeface="Lato"/>
                <a:cs typeface="Tahoma"/>
              </a:rPr>
              <a:t>the</a:t>
            </a:r>
            <a:r>
              <a:rPr lang="en-GB" sz="2400" spc="-100" dirty="0">
                <a:solidFill>
                  <a:srgbClr val="FFFFFF"/>
                </a:solidFill>
                <a:latin typeface="Lato"/>
                <a:ea typeface="Lato"/>
                <a:cs typeface="Tahoma"/>
              </a:rPr>
              <a:t> </a:t>
            </a:r>
            <a:r>
              <a:rPr lang="en-GB" sz="2400" spc="15" dirty="0">
                <a:solidFill>
                  <a:srgbClr val="FFFFFF"/>
                </a:solidFill>
                <a:latin typeface="Lato"/>
                <a:ea typeface="Lato"/>
                <a:cs typeface="Tahoma"/>
              </a:rPr>
              <a:t>event</a:t>
            </a:r>
            <a:r>
              <a:rPr lang="en-GB" sz="2400" spc="-90" dirty="0">
                <a:solidFill>
                  <a:srgbClr val="FFFFFF"/>
                </a:solidFill>
                <a:latin typeface="Lato"/>
                <a:ea typeface="Lato"/>
                <a:cs typeface="Tahoma"/>
              </a:rPr>
              <a:t> </a:t>
            </a:r>
            <a:r>
              <a:rPr lang="en-GB" sz="2400" spc="-5" dirty="0">
                <a:solidFill>
                  <a:srgbClr val="FFFFFF"/>
                </a:solidFill>
                <a:latin typeface="Lato"/>
                <a:ea typeface="Lato"/>
                <a:cs typeface="Tahoma"/>
              </a:rPr>
              <a:t>is</a:t>
            </a:r>
            <a:r>
              <a:rPr lang="en-GB" sz="2400" spc="-105" dirty="0">
                <a:solidFill>
                  <a:srgbClr val="FFFFFF"/>
                </a:solidFill>
                <a:latin typeface="Lato"/>
                <a:ea typeface="Lato"/>
                <a:cs typeface="Tahoma"/>
              </a:rPr>
              <a:t> </a:t>
            </a:r>
            <a:r>
              <a:rPr lang="en-GB" sz="2400" spc="-15" dirty="0">
                <a:solidFill>
                  <a:srgbClr val="FFFFFF"/>
                </a:solidFill>
                <a:latin typeface="Lato"/>
                <a:ea typeface="Lato"/>
                <a:cs typeface="Tahoma"/>
              </a:rPr>
              <a:t>using</a:t>
            </a:r>
            <a:r>
              <a:rPr lang="en-GB" sz="2400" spc="-95" dirty="0">
                <a:solidFill>
                  <a:srgbClr val="FFFFFF"/>
                </a:solidFill>
                <a:latin typeface="Lato"/>
                <a:ea typeface="Lato"/>
                <a:cs typeface="Tahoma"/>
              </a:rPr>
              <a:t> </a:t>
            </a:r>
            <a:r>
              <a:rPr lang="en-GB" sz="2400" spc="-50" dirty="0">
                <a:solidFill>
                  <a:srgbClr val="FFFFFF"/>
                </a:solidFill>
                <a:latin typeface="Lato"/>
                <a:ea typeface="Lato"/>
                <a:cs typeface="Tahoma"/>
              </a:rPr>
              <a:t>a </a:t>
            </a:r>
            <a:r>
              <a:rPr lang="en-GB" sz="2400" spc="-550" dirty="0">
                <a:solidFill>
                  <a:srgbClr val="FFFFFF"/>
                </a:solidFill>
                <a:latin typeface="Lato"/>
                <a:ea typeface="Lato"/>
                <a:cs typeface="Tahoma"/>
              </a:rPr>
              <a:t> </a:t>
            </a:r>
            <a:r>
              <a:rPr lang="en-GB" sz="2400" spc="-20" dirty="0">
                <a:solidFill>
                  <a:srgbClr val="FFFFFF"/>
                </a:solidFill>
                <a:latin typeface="Lato"/>
                <a:ea typeface="Lato"/>
                <a:cs typeface="Tahoma"/>
              </a:rPr>
              <a:t>Stage</a:t>
            </a:r>
            <a:r>
              <a:rPr lang="en-GB" sz="2400" spc="-100" dirty="0">
                <a:solidFill>
                  <a:srgbClr val="FFFFFF"/>
                </a:solidFill>
                <a:latin typeface="Lato"/>
                <a:ea typeface="Lato"/>
                <a:cs typeface="Tahoma"/>
              </a:rPr>
              <a:t> </a:t>
            </a:r>
            <a:r>
              <a:rPr lang="en-GB" sz="2400" spc="60" dirty="0">
                <a:solidFill>
                  <a:srgbClr val="FFFFFF"/>
                </a:solidFill>
                <a:latin typeface="Lato"/>
                <a:ea typeface="Lato"/>
                <a:cs typeface="Tahoma"/>
              </a:rPr>
              <a:t>2</a:t>
            </a:r>
            <a:r>
              <a:rPr lang="en-GB" sz="2400" spc="-95" dirty="0">
                <a:solidFill>
                  <a:srgbClr val="FFFFFF"/>
                </a:solidFill>
                <a:latin typeface="Lato"/>
                <a:ea typeface="Lato"/>
                <a:cs typeface="Tahoma"/>
              </a:rPr>
              <a:t> </a:t>
            </a:r>
            <a:r>
              <a:rPr lang="en-GB" sz="2400" spc="15" dirty="0">
                <a:solidFill>
                  <a:srgbClr val="FFFFFF"/>
                </a:solidFill>
                <a:latin typeface="Lato"/>
                <a:ea typeface="Lato"/>
                <a:cs typeface="Tahoma"/>
              </a:rPr>
              <a:t>entry</a:t>
            </a:r>
            <a:r>
              <a:rPr lang="en-GB" sz="2400" spc="-110" dirty="0">
                <a:solidFill>
                  <a:srgbClr val="FFFFFF"/>
                </a:solidFill>
                <a:latin typeface="Lato"/>
                <a:ea typeface="Lato"/>
                <a:cs typeface="Tahoma"/>
              </a:rPr>
              <a:t> </a:t>
            </a:r>
            <a:r>
              <a:rPr lang="en-GB" sz="2400" spc="15" dirty="0">
                <a:solidFill>
                  <a:srgbClr val="FFFFFF"/>
                </a:solidFill>
                <a:latin typeface="Lato"/>
                <a:ea typeface="Lato"/>
                <a:cs typeface="Tahoma"/>
              </a:rPr>
              <a:t>window,</a:t>
            </a:r>
            <a:r>
              <a:rPr lang="en-GB" sz="2400" spc="-95" dirty="0">
                <a:solidFill>
                  <a:srgbClr val="FFFFFF"/>
                </a:solidFill>
                <a:latin typeface="Lato"/>
                <a:ea typeface="Lato"/>
                <a:cs typeface="Tahoma"/>
              </a:rPr>
              <a:t> </a:t>
            </a:r>
            <a:r>
              <a:rPr lang="en-GB" sz="2400" spc="30" dirty="0">
                <a:solidFill>
                  <a:srgbClr val="FFFFFF"/>
                </a:solidFill>
                <a:latin typeface="Lato"/>
                <a:ea typeface="Lato"/>
                <a:cs typeface="Tahoma"/>
              </a:rPr>
              <a:t>it</a:t>
            </a:r>
            <a:r>
              <a:rPr lang="en-GB" sz="2400" spc="-95" dirty="0">
                <a:solidFill>
                  <a:srgbClr val="FFFFFF"/>
                </a:solidFill>
                <a:latin typeface="Lato"/>
                <a:ea typeface="Lato"/>
                <a:cs typeface="Tahoma"/>
              </a:rPr>
              <a:t> </a:t>
            </a:r>
            <a:r>
              <a:rPr lang="en-GB" sz="2400" spc="30" dirty="0">
                <a:solidFill>
                  <a:srgbClr val="FFFFFF"/>
                </a:solidFill>
                <a:latin typeface="Lato"/>
                <a:ea typeface="Lato"/>
                <a:cs typeface="Tahoma"/>
              </a:rPr>
              <a:t>will</a:t>
            </a:r>
            <a:r>
              <a:rPr lang="en-GB" sz="2400" spc="-105" dirty="0">
                <a:solidFill>
                  <a:srgbClr val="FFFFFF"/>
                </a:solidFill>
                <a:latin typeface="Lato"/>
                <a:ea typeface="Lato"/>
                <a:cs typeface="Tahoma"/>
              </a:rPr>
              <a:t> </a:t>
            </a:r>
            <a:r>
              <a:rPr lang="en-GB" sz="2400" spc="5" dirty="0">
                <a:solidFill>
                  <a:srgbClr val="FFFFFF"/>
                </a:solidFill>
                <a:latin typeface="Lato"/>
                <a:ea typeface="Lato"/>
                <a:cs typeface="Tahoma"/>
              </a:rPr>
              <a:t>be</a:t>
            </a:r>
            <a:r>
              <a:rPr lang="en-GB" sz="2400" spc="-90" dirty="0">
                <a:solidFill>
                  <a:srgbClr val="FFFFFF"/>
                </a:solidFill>
                <a:latin typeface="Lato"/>
                <a:ea typeface="Lato"/>
                <a:cs typeface="Tahoma"/>
              </a:rPr>
              <a:t> </a:t>
            </a:r>
            <a:r>
              <a:rPr lang="en-GB" sz="2400" spc="5" dirty="0">
                <a:solidFill>
                  <a:srgbClr val="FFFFFF"/>
                </a:solidFill>
                <a:latin typeface="Lato"/>
                <a:ea typeface="Lato"/>
                <a:cs typeface="Tahoma"/>
              </a:rPr>
              <a:t>detailed</a:t>
            </a:r>
            <a:r>
              <a:rPr lang="en-GB" sz="2400" spc="-75" dirty="0">
                <a:solidFill>
                  <a:srgbClr val="FFFFFF"/>
                </a:solidFill>
                <a:latin typeface="Lato"/>
                <a:ea typeface="Lato"/>
                <a:cs typeface="Tahoma"/>
              </a:rPr>
              <a:t> </a:t>
            </a:r>
            <a:r>
              <a:rPr lang="en-GB" sz="2400" spc="20" dirty="0">
                <a:solidFill>
                  <a:srgbClr val="FFFFFF"/>
                </a:solidFill>
                <a:latin typeface="Lato"/>
                <a:ea typeface="Lato"/>
                <a:cs typeface="Tahoma"/>
              </a:rPr>
              <a:t>on</a:t>
            </a:r>
            <a:r>
              <a:rPr lang="en-GB" sz="2400" spc="-100" dirty="0">
                <a:solidFill>
                  <a:srgbClr val="FFFFFF"/>
                </a:solidFill>
                <a:latin typeface="Lato"/>
                <a:ea typeface="Lato"/>
                <a:cs typeface="Tahoma"/>
              </a:rPr>
              <a:t> </a:t>
            </a:r>
            <a:r>
              <a:rPr lang="en-GB" sz="2400" spc="15" dirty="0">
                <a:solidFill>
                  <a:srgbClr val="FFFFFF"/>
                </a:solidFill>
                <a:latin typeface="Lato"/>
                <a:ea typeface="Lato"/>
                <a:cs typeface="Tahoma"/>
              </a:rPr>
              <a:t>the</a:t>
            </a:r>
            <a:r>
              <a:rPr lang="en-GB" sz="2400" spc="-90" dirty="0">
                <a:solidFill>
                  <a:srgbClr val="FFFFFF"/>
                </a:solidFill>
                <a:latin typeface="Lato"/>
                <a:ea typeface="Lato"/>
                <a:cs typeface="Tahoma"/>
              </a:rPr>
              <a:t> </a:t>
            </a:r>
            <a:r>
              <a:rPr lang="en-GB" sz="2400" spc="15" dirty="0">
                <a:solidFill>
                  <a:srgbClr val="FFFFFF"/>
                </a:solidFill>
                <a:latin typeface="Lato"/>
                <a:ea typeface="Lato"/>
                <a:cs typeface="Tahoma"/>
              </a:rPr>
              <a:t>event</a:t>
            </a:r>
            <a:r>
              <a:rPr lang="en-GB" sz="2400" spc="-105" dirty="0">
                <a:solidFill>
                  <a:srgbClr val="FFFFFF"/>
                </a:solidFill>
                <a:latin typeface="Lato"/>
                <a:ea typeface="Lato"/>
                <a:cs typeface="Tahoma"/>
              </a:rPr>
              <a:t> </a:t>
            </a:r>
            <a:r>
              <a:rPr lang="en-GB" sz="2400" spc="-25" dirty="0">
                <a:solidFill>
                  <a:srgbClr val="FFFFFF"/>
                </a:solidFill>
                <a:latin typeface="Lato"/>
                <a:ea typeface="Lato"/>
                <a:cs typeface="Tahoma"/>
              </a:rPr>
              <a:t>page</a:t>
            </a:r>
            <a:r>
              <a:rPr lang="en-GB" sz="2400" spc="-100" dirty="0">
                <a:solidFill>
                  <a:srgbClr val="FFFFFF"/>
                </a:solidFill>
                <a:latin typeface="Lato"/>
                <a:ea typeface="Lato"/>
                <a:cs typeface="Tahoma"/>
              </a:rPr>
              <a:t> </a:t>
            </a:r>
            <a:r>
              <a:rPr lang="en-GB" sz="2400" spc="20" dirty="0">
                <a:solidFill>
                  <a:srgbClr val="FFFFFF"/>
                </a:solidFill>
                <a:latin typeface="Lato"/>
                <a:ea typeface="Lato"/>
                <a:cs typeface="Tahoma"/>
              </a:rPr>
              <a:t>on</a:t>
            </a:r>
            <a:r>
              <a:rPr lang="en-GB" sz="2400" spc="-90" dirty="0">
                <a:solidFill>
                  <a:srgbClr val="FFFFFF"/>
                </a:solidFill>
                <a:latin typeface="Lato"/>
                <a:ea typeface="Lato"/>
                <a:cs typeface="Tahoma"/>
              </a:rPr>
              <a:t> </a:t>
            </a:r>
            <a:r>
              <a:rPr lang="en-GB" sz="2400" spc="15" dirty="0">
                <a:solidFill>
                  <a:srgbClr val="FFFFFF"/>
                </a:solidFill>
                <a:latin typeface="Lato"/>
                <a:ea typeface="Lato"/>
                <a:cs typeface="Tahoma"/>
              </a:rPr>
              <a:t>the</a:t>
            </a:r>
            <a:r>
              <a:rPr lang="en-GB" sz="2400" spc="-105" dirty="0">
                <a:solidFill>
                  <a:srgbClr val="FFFFFF"/>
                </a:solidFill>
                <a:latin typeface="Lato"/>
                <a:ea typeface="Lato"/>
                <a:cs typeface="Tahoma"/>
              </a:rPr>
              <a:t> </a:t>
            </a:r>
            <a:r>
              <a:rPr lang="en-GB" sz="2400" spc="80" dirty="0">
                <a:solidFill>
                  <a:srgbClr val="FFFFFF"/>
                </a:solidFill>
                <a:latin typeface="Lato"/>
                <a:ea typeface="Lato"/>
                <a:cs typeface="Tahoma"/>
              </a:rPr>
              <a:t>BUCS </a:t>
            </a:r>
            <a:r>
              <a:rPr lang="en-GB" sz="2400" spc="85" dirty="0">
                <a:solidFill>
                  <a:srgbClr val="FFFFFF"/>
                </a:solidFill>
                <a:latin typeface="Lato"/>
                <a:ea typeface="Lato"/>
                <a:cs typeface="Tahoma"/>
              </a:rPr>
              <a:t> </a:t>
            </a:r>
            <a:r>
              <a:rPr lang="en-GB" sz="2400" dirty="0">
                <a:solidFill>
                  <a:srgbClr val="FFFFFF"/>
                </a:solidFill>
                <a:latin typeface="Lato"/>
                <a:ea typeface="Lato"/>
                <a:cs typeface="Tahoma"/>
              </a:rPr>
              <a:t>website.</a:t>
            </a:r>
          </a:p>
          <a:p>
            <a:endParaRPr lang="en-GB" sz="2400" dirty="0">
              <a:latin typeface="Lato"/>
              <a:ea typeface="Lato"/>
              <a:cs typeface="Lato"/>
            </a:endParaRPr>
          </a:p>
          <a:p>
            <a:r>
              <a:rPr lang="en-GB" sz="2400" spc="-20" dirty="0">
                <a:solidFill>
                  <a:srgbClr val="FFFFFF"/>
                </a:solidFill>
                <a:latin typeface="Lato"/>
                <a:ea typeface="Lato"/>
                <a:cs typeface="Tahoma"/>
              </a:rPr>
              <a:t>Stage</a:t>
            </a:r>
            <a:r>
              <a:rPr lang="en-GB" sz="2400" spc="-95" dirty="0">
                <a:solidFill>
                  <a:srgbClr val="FFFFFF"/>
                </a:solidFill>
                <a:latin typeface="Lato"/>
                <a:ea typeface="Lato"/>
                <a:cs typeface="Tahoma"/>
              </a:rPr>
              <a:t> </a:t>
            </a:r>
            <a:r>
              <a:rPr lang="en-GB" sz="2400" spc="60" dirty="0">
                <a:solidFill>
                  <a:srgbClr val="FFFFFF"/>
                </a:solidFill>
                <a:latin typeface="Lato"/>
                <a:ea typeface="Lato"/>
                <a:cs typeface="Tahoma"/>
              </a:rPr>
              <a:t>2</a:t>
            </a:r>
            <a:r>
              <a:rPr lang="en-GB" sz="2400" spc="-90" dirty="0">
                <a:solidFill>
                  <a:srgbClr val="FFFFFF"/>
                </a:solidFill>
                <a:latin typeface="Lato"/>
                <a:ea typeface="Lato"/>
                <a:cs typeface="Tahoma"/>
              </a:rPr>
              <a:t> </a:t>
            </a:r>
            <a:r>
              <a:rPr lang="en-GB" sz="2400" spc="5" dirty="0">
                <a:solidFill>
                  <a:srgbClr val="FFFFFF"/>
                </a:solidFill>
                <a:latin typeface="Lato"/>
                <a:ea typeface="Lato"/>
                <a:cs typeface="Tahoma"/>
              </a:rPr>
              <a:t>entries</a:t>
            </a:r>
            <a:r>
              <a:rPr lang="en-GB" sz="2400" spc="-95" dirty="0">
                <a:solidFill>
                  <a:srgbClr val="FFFFFF"/>
                </a:solidFill>
                <a:latin typeface="Lato"/>
                <a:ea typeface="Lato"/>
                <a:cs typeface="Tahoma"/>
              </a:rPr>
              <a:t> </a:t>
            </a:r>
            <a:r>
              <a:rPr lang="en-GB" sz="2400" spc="35" dirty="0">
                <a:solidFill>
                  <a:srgbClr val="FFFFFF"/>
                </a:solidFill>
                <a:latin typeface="Lato"/>
                <a:ea typeface="Lato"/>
                <a:cs typeface="Tahoma"/>
              </a:rPr>
              <a:t>follow</a:t>
            </a:r>
            <a:r>
              <a:rPr lang="en-GB" sz="2400" spc="-90" dirty="0">
                <a:solidFill>
                  <a:srgbClr val="FFFFFF"/>
                </a:solidFill>
                <a:latin typeface="Lato"/>
                <a:ea typeface="Lato"/>
                <a:cs typeface="Tahoma"/>
              </a:rPr>
              <a:t> </a:t>
            </a:r>
            <a:r>
              <a:rPr lang="en-GB" sz="2400" spc="15" dirty="0">
                <a:solidFill>
                  <a:srgbClr val="FFFFFF"/>
                </a:solidFill>
                <a:latin typeface="Lato"/>
                <a:ea typeface="Lato"/>
                <a:cs typeface="Tahoma"/>
              </a:rPr>
              <a:t>the</a:t>
            </a:r>
            <a:r>
              <a:rPr lang="en-GB" sz="2400" spc="-95" dirty="0">
                <a:solidFill>
                  <a:srgbClr val="FFFFFF"/>
                </a:solidFill>
                <a:latin typeface="Lato"/>
                <a:ea typeface="Lato"/>
                <a:cs typeface="Tahoma"/>
              </a:rPr>
              <a:t> </a:t>
            </a:r>
            <a:r>
              <a:rPr lang="en-GB" sz="2400" spc="-30" dirty="0">
                <a:solidFill>
                  <a:srgbClr val="FFFFFF"/>
                </a:solidFill>
                <a:latin typeface="Lato"/>
                <a:ea typeface="Lato"/>
                <a:cs typeface="Tahoma"/>
              </a:rPr>
              <a:t>same</a:t>
            </a:r>
            <a:r>
              <a:rPr lang="en-GB" sz="2400" spc="-105" dirty="0">
                <a:solidFill>
                  <a:srgbClr val="FFFFFF"/>
                </a:solidFill>
                <a:latin typeface="Lato"/>
                <a:ea typeface="Lato"/>
                <a:cs typeface="Tahoma"/>
              </a:rPr>
              <a:t> </a:t>
            </a:r>
            <a:r>
              <a:rPr lang="en-GB" sz="2400" spc="15" dirty="0">
                <a:solidFill>
                  <a:srgbClr val="FFFFFF"/>
                </a:solidFill>
                <a:latin typeface="Lato"/>
                <a:ea typeface="Lato"/>
                <a:cs typeface="Tahoma"/>
              </a:rPr>
              <a:t>entry</a:t>
            </a:r>
            <a:r>
              <a:rPr lang="en-GB" sz="2400" spc="-100" dirty="0">
                <a:solidFill>
                  <a:srgbClr val="FFFFFF"/>
                </a:solidFill>
                <a:latin typeface="Lato"/>
                <a:ea typeface="Lato"/>
                <a:cs typeface="Tahoma"/>
              </a:rPr>
              <a:t> </a:t>
            </a:r>
            <a:r>
              <a:rPr lang="en-GB" sz="2400" spc="5" dirty="0">
                <a:solidFill>
                  <a:srgbClr val="FFFFFF"/>
                </a:solidFill>
                <a:latin typeface="Lato"/>
                <a:ea typeface="Lato"/>
                <a:cs typeface="Tahoma"/>
              </a:rPr>
              <a:t>process</a:t>
            </a:r>
            <a:r>
              <a:rPr lang="en-GB" sz="2400" spc="-114" dirty="0">
                <a:solidFill>
                  <a:srgbClr val="FFFFFF"/>
                </a:solidFill>
                <a:latin typeface="Lato"/>
                <a:ea typeface="Lato"/>
                <a:cs typeface="Tahoma"/>
              </a:rPr>
              <a:t> </a:t>
            </a:r>
            <a:r>
              <a:rPr lang="en-GB" sz="2400" spc="-40" dirty="0">
                <a:solidFill>
                  <a:srgbClr val="FFFFFF"/>
                </a:solidFill>
                <a:latin typeface="Lato"/>
                <a:ea typeface="Lato"/>
                <a:cs typeface="Tahoma"/>
              </a:rPr>
              <a:t>as</a:t>
            </a:r>
            <a:r>
              <a:rPr lang="en-GB" sz="2400" spc="-85" dirty="0">
                <a:solidFill>
                  <a:srgbClr val="FFFFFF"/>
                </a:solidFill>
                <a:latin typeface="Lato"/>
                <a:ea typeface="Lato"/>
                <a:cs typeface="Tahoma"/>
              </a:rPr>
              <a:t> </a:t>
            </a:r>
            <a:r>
              <a:rPr lang="en-GB" sz="2400" spc="-55" dirty="0">
                <a:solidFill>
                  <a:srgbClr val="FFFFFF"/>
                </a:solidFill>
                <a:latin typeface="Lato"/>
                <a:ea typeface="Lato"/>
                <a:cs typeface="Tahoma"/>
              </a:rPr>
              <a:t>a</a:t>
            </a:r>
            <a:r>
              <a:rPr lang="en-GB" sz="2400" spc="-100" dirty="0">
                <a:solidFill>
                  <a:srgbClr val="FFFFFF"/>
                </a:solidFill>
                <a:latin typeface="Lato"/>
                <a:ea typeface="Lato"/>
                <a:cs typeface="Tahoma"/>
              </a:rPr>
              <a:t> </a:t>
            </a:r>
            <a:r>
              <a:rPr lang="en-GB" sz="2400" spc="-5" dirty="0">
                <a:solidFill>
                  <a:srgbClr val="FFFFFF"/>
                </a:solidFill>
                <a:latin typeface="Lato"/>
                <a:ea typeface="Lato"/>
                <a:cs typeface="Tahoma"/>
              </a:rPr>
              <a:t>normal</a:t>
            </a:r>
            <a:r>
              <a:rPr lang="en-GB" sz="2400" spc="-100" dirty="0">
                <a:solidFill>
                  <a:srgbClr val="FFFFFF"/>
                </a:solidFill>
                <a:latin typeface="Lato"/>
                <a:ea typeface="Lato"/>
                <a:cs typeface="Tahoma"/>
              </a:rPr>
              <a:t> </a:t>
            </a:r>
            <a:r>
              <a:rPr lang="en-GB" sz="2400" spc="5" dirty="0">
                <a:solidFill>
                  <a:srgbClr val="FFFFFF"/>
                </a:solidFill>
                <a:latin typeface="Lato"/>
                <a:ea typeface="Lato"/>
                <a:cs typeface="Tahoma"/>
              </a:rPr>
              <a:t>individual</a:t>
            </a:r>
            <a:r>
              <a:rPr lang="en-GB" sz="2400" spc="-80" dirty="0">
                <a:solidFill>
                  <a:srgbClr val="FFFFFF"/>
                </a:solidFill>
                <a:latin typeface="Lato"/>
                <a:ea typeface="Lato"/>
                <a:cs typeface="Tahoma"/>
              </a:rPr>
              <a:t> </a:t>
            </a:r>
            <a:r>
              <a:rPr lang="en-GB" sz="2400" spc="-5" dirty="0">
                <a:solidFill>
                  <a:srgbClr val="FFFFFF"/>
                </a:solidFill>
                <a:latin typeface="Lato"/>
                <a:ea typeface="Lato"/>
                <a:cs typeface="Tahoma"/>
              </a:rPr>
              <a:t>entry.</a:t>
            </a:r>
            <a:r>
              <a:rPr lang="en-GB" sz="2400" spc="-100" dirty="0">
                <a:solidFill>
                  <a:srgbClr val="FFFFFF"/>
                </a:solidFill>
                <a:latin typeface="Lato"/>
                <a:ea typeface="Lato"/>
                <a:cs typeface="Tahoma"/>
              </a:rPr>
              <a:t> </a:t>
            </a:r>
            <a:r>
              <a:rPr lang="en-GB" sz="2400" spc="-20" dirty="0">
                <a:solidFill>
                  <a:srgbClr val="FFFFFF"/>
                </a:solidFill>
                <a:latin typeface="Lato"/>
                <a:ea typeface="Lato"/>
                <a:cs typeface="Tahoma"/>
              </a:rPr>
              <a:t>IAs </a:t>
            </a:r>
            <a:r>
              <a:rPr lang="en-GB" sz="2400" spc="-550" dirty="0">
                <a:solidFill>
                  <a:srgbClr val="FFFFFF"/>
                </a:solidFill>
                <a:latin typeface="Lato"/>
                <a:ea typeface="Lato"/>
                <a:cs typeface="Tahoma"/>
              </a:rPr>
              <a:t> </a:t>
            </a:r>
            <a:r>
              <a:rPr lang="en-GB" sz="2400" spc="30" dirty="0">
                <a:solidFill>
                  <a:srgbClr val="FFFFFF"/>
                </a:solidFill>
                <a:latin typeface="Lato"/>
                <a:ea typeface="Lato"/>
                <a:cs typeface="Tahoma"/>
              </a:rPr>
              <a:t>will</a:t>
            </a:r>
            <a:r>
              <a:rPr lang="en-GB" sz="2400" spc="-95" dirty="0">
                <a:solidFill>
                  <a:srgbClr val="FFFFFF"/>
                </a:solidFill>
                <a:latin typeface="Lato"/>
                <a:ea typeface="Lato"/>
                <a:cs typeface="Tahoma"/>
              </a:rPr>
              <a:t> </a:t>
            </a:r>
            <a:r>
              <a:rPr lang="en-GB" sz="2400" spc="10" dirty="0">
                <a:solidFill>
                  <a:srgbClr val="FFFFFF"/>
                </a:solidFill>
                <a:latin typeface="Lato"/>
                <a:ea typeface="Lato"/>
                <a:cs typeface="Tahoma"/>
              </a:rPr>
              <a:t>then</a:t>
            </a:r>
            <a:r>
              <a:rPr lang="en-GB" sz="2400" spc="-114" dirty="0">
                <a:solidFill>
                  <a:srgbClr val="FFFFFF"/>
                </a:solidFill>
                <a:latin typeface="Lato"/>
                <a:ea typeface="Lato"/>
                <a:cs typeface="Tahoma"/>
              </a:rPr>
              <a:t> </a:t>
            </a:r>
            <a:r>
              <a:rPr lang="en-GB" sz="2400" dirty="0">
                <a:solidFill>
                  <a:srgbClr val="FFFFFF"/>
                </a:solidFill>
                <a:latin typeface="Lato"/>
                <a:ea typeface="Lato"/>
                <a:cs typeface="Tahoma"/>
              </a:rPr>
              <a:t>need</a:t>
            </a:r>
            <a:r>
              <a:rPr lang="en-GB" sz="2400" spc="-95" dirty="0">
                <a:solidFill>
                  <a:srgbClr val="FFFFFF"/>
                </a:solidFill>
                <a:latin typeface="Lato"/>
                <a:ea typeface="Lato"/>
                <a:cs typeface="Tahoma"/>
              </a:rPr>
              <a:t> </a:t>
            </a:r>
            <a:r>
              <a:rPr lang="en-GB" sz="2400" spc="40" dirty="0">
                <a:solidFill>
                  <a:srgbClr val="FFFFFF"/>
                </a:solidFill>
                <a:latin typeface="Lato"/>
                <a:ea typeface="Lato"/>
                <a:cs typeface="Tahoma"/>
              </a:rPr>
              <a:t>to</a:t>
            </a:r>
            <a:r>
              <a:rPr lang="en-GB" sz="2400" spc="-95" dirty="0">
                <a:solidFill>
                  <a:srgbClr val="FFFFFF"/>
                </a:solidFill>
                <a:latin typeface="Lato"/>
                <a:ea typeface="Lato"/>
                <a:cs typeface="Tahoma"/>
              </a:rPr>
              <a:t> </a:t>
            </a:r>
            <a:r>
              <a:rPr lang="en-GB" sz="2400" spc="5" dirty="0">
                <a:solidFill>
                  <a:srgbClr val="FFFFFF"/>
                </a:solidFill>
                <a:latin typeface="Lato"/>
                <a:ea typeface="Lato"/>
                <a:cs typeface="Tahoma"/>
              </a:rPr>
              <a:t>approve</a:t>
            </a:r>
            <a:r>
              <a:rPr lang="en-GB" sz="2400" spc="-105" dirty="0">
                <a:solidFill>
                  <a:srgbClr val="FFFFFF"/>
                </a:solidFill>
                <a:latin typeface="Lato"/>
                <a:ea typeface="Lato"/>
                <a:cs typeface="Tahoma"/>
              </a:rPr>
              <a:t> </a:t>
            </a:r>
            <a:r>
              <a:rPr lang="en-GB" sz="2400" spc="20" dirty="0">
                <a:solidFill>
                  <a:srgbClr val="FFFFFF"/>
                </a:solidFill>
                <a:latin typeface="Lato"/>
                <a:ea typeface="Lato"/>
                <a:cs typeface="Tahoma"/>
              </a:rPr>
              <a:t>your</a:t>
            </a:r>
            <a:r>
              <a:rPr lang="en-GB" sz="2400" spc="-114" dirty="0">
                <a:solidFill>
                  <a:srgbClr val="FFFFFF"/>
                </a:solidFill>
                <a:latin typeface="Lato"/>
                <a:ea typeface="Lato"/>
                <a:cs typeface="Tahoma"/>
              </a:rPr>
              <a:t> </a:t>
            </a:r>
            <a:r>
              <a:rPr lang="en-GB" sz="2400" spc="-5" dirty="0">
                <a:solidFill>
                  <a:srgbClr val="FFFFFF"/>
                </a:solidFill>
                <a:latin typeface="Lato"/>
                <a:ea typeface="Lato"/>
                <a:cs typeface="Tahoma"/>
              </a:rPr>
              <a:t>entry.</a:t>
            </a:r>
          </a:p>
        </p:txBody>
      </p:sp>
    </p:spTree>
    <p:extLst>
      <p:ext uri="{BB962C8B-B14F-4D97-AF65-F5344CB8AC3E}">
        <p14:creationId xmlns:p14="http://schemas.microsoft.com/office/powerpoint/2010/main" val="8627040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red background with a curved edge">
            <a:extLst>
              <a:ext uri="{FF2B5EF4-FFF2-40B4-BE49-F238E27FC236}">
                <a16:creationId xmlns:a16="http://schemas.microsoft.com/office/drawing/2014/main" id="{3CD9830A-22A3-541E-64AB-7D3C91EF80FE}"/>
              </a:ext>
            </a:extLst>
          </p:cNvPr>
          <p:cNvPicPr>
            <a:picLocks noGrp="1" noChangeAspect="1"/>
          </p:cNvPicPr>
          <p:nvPr>
            <p:ph idx="1"/>
          </p:nvPr>
        </p:nvPicPr>
        <p:blipFill>
          <a:blip r:embed="rId2"/>
          <a:stretch>
            <a:fillRect/>
          </a:stretch>
        </p:blipFill>
        <p:spPr>
          <a:xfrm>
            <a:off x="5748" y="1822"/>
            <a:ext cx="12180501" cy="6862189"/>
          </a:xfrm>
        </p:spPr>
      </p:pic>
      <p:pic>
        <p:nvPicPr>
          <p:cNvPr id="5" name="Picture 4" descr="A black shield with white text&#10;&#10;Description automatically generated">
            <a:extLst>
              <a:ext uri="{FF2B5EF4-FFF2-40B4-BE49-F238E27FC236}">
                <a16:creationId xmlns:a16="http://schemas.microsoft.com/office/drawing/2014/main" id="{06E19077-5D11-69C2-398D-0F779439D1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72" y="141799"/>
            <a:ext cx="1491192" cy="1491192"/>
          </a:xfrm>
          <a:prstGeom prst="rect">
            <a:avLst/>
          </a:prstGeom>
        </p:spPr>
      </p:pic>
      <p:pic>
        <p:nvPicPr>
          <p:cNvPr id="7" name="Picture 6">
            <a:extLst>
              <a:ext uri="{FF2B5EF4-FFF2-40B4-BE49-F238E27FC236}">
                <a16:creationId xmlns:a16="http://schemas.microsoft.com/office/drawing/2014/main" id="{BEC343FE-8314-8BDB-5A85-E0928A8173E0}"/>
              </a:ext>
            </a:extLst>
          </p:cNvPr>
          <p:cNvPicPr>
            <a:picLocks noChangeAspect="1"/>
          </p:cNvPicPr>
          <p:nvPr/>
        </p:nvPicPr>
        <p:blipFill>
          <a:blip r:embed="rId4"/>
          <a:stretch>
            <a:fillRect/>
          </a:stretch>
        </p:blipFill>
        <p:spPr>
          <a:xfrm>
            <a:off x="10674012" y="139908"/>
            <a:ext cx="1362075" cy="457200"/>
          </a:xfrm>
          <a:prstGeom prst="rect">
            <a:avLst/>
          </a:prstGeom>
        </p:spPr>
      </p:pic>
      <p:sp>
        <p:nvSpPr>
          <p:cNvPr id="4" name="Title 3">
            <a:extLst>
              <a:ext uri="{FF2B5EF4-FFF2-40B4-BE49-F238E27FC236}">
                <a16:creationId xmlns:a16="http://schemas.microsoft.com/office/drawing/2014/main" id="{F6B8F8DB-192F-3028-80BF-66FC93F11222}"/>
              </a:ext>
            </a:extLst>
          </p:cNvPr>
          <p:cNvSpPr>
            <a:spLocks noGrp="1"/>
          </p:cNvSpPr>
          <p:nvPr>
            <p:ph type="title"/>
          </p:nvPr>
        </p:nvSpPr>
        <p:spPr>
          <a:xfrm>
            <a:off x="726688" y="142101"/>
            <a:ext cx="10515600" cy="1325563"/>
          </a:xfrm>
        </p:spPr>
        <p:txBody>
          <a:bodyPr/>
          <a:lstStyle/>
          <a:p>
            <a:pPr algn="ctr"/>
            <a:r>
              <a:rPr lang="en-GB" dirty="0">
                <a:solidFill>
                  <a:schemeClr val="bg1"/>
                </a:solidFill>
                <a:latin typeface="Bebas Neue"/>
                <a:cs typeface="Calibri Light"/>
              </a:rPr>
              <a:t>EVENT ENTRY – ADDITIONAL INFO</a:t>
            </a:r>
          </a:p>
        </p:txBody>
      </p:sp>
      <p:sp>
        <p:nvSpPr>
          <p:cNvPr id="2" name="TextBox 1">
            <a:extLst>
              <a:ext uri="{FF2B5EF4-FFF2-40B4-BE49-F238E27FC236}">
                <a16:creationId xmlns:a16="http://schemas.microsoft.com/office/drawing/2014/main" id="{1383FB70-D80E-14D5-77F9-E2A314EEFD34}"/>
              </a:ext>
            </a:extLst>
          </p:cNvPr>
          <p:cNvSpPr txBox="1"/>
          <p:nvPr/>
        </p:nvSpPr>
        <p:spPr>
          <a:xfrm>
            <a:off x="1152293" y="1347439"/>
            <a:ext cx="9720146"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2400" dirty="0">
              <a:solidFill>
                <a:schemeClr val="bg1"/>
              </a:solidFill>
              <a:latin typeface="Aharoni"/>
              <a:cs typeface="Calibri"/>
            </a:endParaRPr>
          </a:p>
          <a:p>
            <a:endParaRPr lang="en-GB" dirty="0">
              <a:cs typeface="Calibri"/>
            </a:endParaRPr>
          </a:p>
        </p:txBody>
      </p:sp>
      <p:pic>
        <p:nvPicPr>
          <p:cNvPr id="3" name="Picture 2" descr="A black and white text on a black background&#10;&#10;Description automatically generated">
            <a:extLst>
              <a:ext uri="{FF2B5EF4-FFF2-40B4-BE49-F238E27FC236}">
                <a16:creationId xmlns:a16="http://schemas.microsoft.com/office/drawing/2014/main" id="{9CB5B6DE-5C74-E3A8-9366-B96745117AF8}"/>
              </a:ext>
            </a:extLst>
          </p:cNvPr>
          <p:cNvPicPr>
            <a:picLocks noChangeAspect="1"/>
          </p:cNvPicPr>
          <p:nvPr/>
        </p:nvPicPr>
        <p:blipFill>
          <a:blip r:embed="rId5"/>
          <a:stretch>
            <a:fillRect/>
          </a:stretch>
        </p:blipFill>
        <p:spPr>
          <a:xfrm>
            <a:off x="1005385" y="1540726"/>
            <a:ext cx="10511050" cy="4982100"/>
          </a:xfrm>
          <a:prstGeom prst="rect">
            <a:avLst/>
          </a:prstGeom>
        </p:spPr>
      </p:pic>
    </p:spTree>
    <p:extLst>
      <p:ext uri="{BB962C8B-B14F-4D97-AF65-F5344CB8AC3E}">
        <p14:creationId xmlns:p14="http://schemas.microsoft.com/office/powerpoint/2010/main" val="16820385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red background with a curved edge">
            <a:extLst>
              <a:ext uri="{FF2B5EF4-FFF2-40B4-BE49-F238E27FC236}">
                <a16:creationId xmlns:a16="http://schemas.microsoft.com/office/drawing/2014/main" id="{3CD9830A-22A3-541E-64AB-7D3C91EF80FE}"/>
              </a:ext>
            </a:extLst>
          </p:cNvPr>
          <p:cNvPicPr>
            <a:picLocks noGrp="1" noChangeAspect="1"/>
          </p:cNvPicPr>
          <p:nvPr>
            <p:ph idx="1"/>
          </p:nvPr>
        </p:nvPicPr>
        <p:blipFill>
          <a:blip r:embed="rId2"/>
          <a:stretch>
            <a:fillRect/>
          </a:stretch>
        </p:blipFill>
        <p:spPr>
          <a:xfrm>
            <a:off x="5748" y="1822"/>
            <a:ext cx="12180501" cy="6862189"/>
          </a:xfrm>
        </p:spPr>
      </p:pic>
      <p:pic>
        <p:nvPicPr>
          <p:cNvPr id="5" name="Picture 4" descr="A black shield with white text&#10;&#10;Description automatically generated">
            <a:extLst>
              <a:ext uri="{FF2B5EF4-FFF2-40B4-BE49-F238E27FC236}">
                <a16:creationId xmlns:a16="http://schemas.microsoft.com/office/drawing/2014/main" id="{06E19077-5D11-69C2-398D-0F779439D1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72" y="141799"/>
            <a:ext cx="1491192" cy="1491192"/>
          </a:xfrm>
          <a:prstGeom prst="rect">
            <a:avLst/>
          </a:prstGeom>
        </p:spPr>
      </p:pic>
      <p:pic>
        <p:nvPicPr>
          <p:cNvPr id="7" name="Picture 6">
            <a:extLst>
              <a:ext uri="{FF2B5EF4-FFF2-40B4-BE49-F238E27FC236}">
                <a16:creationId xmlns:a16="http://schemas.microsoft.com/office/drawing/2014/main" id="{BEC343FE-8314-8BDB-5A85-E0928A8173E0}"/>
              </a:ext>
            </a:extLst>
          </p:cNvPr>
          <p:cNvPicPr>
            <a:picLocks noChangeAspect="1"/>
          </p:cNvPicPr>
          <p:nvPr/>
        </p:nvPicPr>
        <p:blipFill>
          <a:blip r:embed="rId4"/>
          <a:stretch>
            <a:fillRect/>
          </a:stretch>
        </p:blipFill>
        <p:spPr>
          <a:xfrm>
            <a:off x="10674012" y="139908"/>
            <a:ext cx="1362075" cy="457200"/>
          </a:xfrm>
          <a:prstGeom prst="rect">
            <a:avLst/>
          </a:prstGeom>
        </p:spPr>
      </p:pic>
      <p:sp>
        <p:nvSpPr>
          <p:cNvPr id="4" name="Title 3">
            <a:extLst>
              <a:ext uri="{FF2B5EF4-FFF2-40B4-BE49-F238E27FC236}">
                <a16:creationId xmlns:a16="http://schemas.microsoft.com/office/drawing/2014/main" id="{F6B8F8DB-192F-3028-80BF-66FC93F11222}"/>
              </a:ext>
            </a:extLst>
          </p:cNvPr>
          <p:cNvSpPr>
            <a:spLocks noGrp="1"/>
          </p:cNvSpPr>
          <p:nvPr>
            <p:ph type="title"/>
          </p:nvPr>
        </p:nvSpPr>
        <p:spPr>
          <a:xfrm>
            <a:off x="726688" y="142101"/>
            <a:ext cx="10515600" cy="1325563"/>
          </a:xfrm>
        </p:spPr>
        <p:txBody>
          <a:bodyPr/>
          <a:lstStyle/>
          <a:p>
            <a:pPr algn="ctr"/>
            <a:r>
              <a:rPr lang="en-GB" dirty="0">
                <a:solidFill>
                  <a:schemeClr val="bg1"/>
                </a:solidFill>
                <a:latin typeface="Bebas Neue"/>
                <a:cs typeface="Calibri Light"/>
              </a:rPr>
              <a:t>WITHDRAWING FROM EVENTS</a:t>
            </a:r>
          </a:p>
        </p:txBody>
      </p:sp>
      <p:sp>
        <p:nvSpPr>
          <p:cNvPr id="2" name="TextBox 1">
            <a:extLst>
              <a:ext uri="{FF2B5EF4-FFF2-40B4-BE49-F238E27FC236}">
                <a16:creationId xmlns:a16="http://schemas.microsoft.com/office/drawing/2014/main" id="{1383FB70-D80E-14D5-77F9-E2A314EEFD34}"/>
              </a:ext>
            </a:extLst>
          </p:cNvPr>
          <p:cNvSpPr txBox="1"/>
          <p:nvPr/>
        </p:nvSpPr>
        <p:spPr>
          <a:xfrm>
            <a:off x="1152293" y="1347439"/>
            <a:ext cx="9720146"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2400" dirty="0">
              <a:solidFill>
                <a:schemeClr val="bg1"/>
              </a:solidFill>
              <a:latin typeface="Aharoni"/>
              <a:cs typeface="Calibri"/>
            </a:endParaRPr>
          </a:p>
          <a:p>
            <a:endParaRPr lang="en-GB" dirty="0">
              <a:cs typeface="Calibri"/>
            </a:endParaRPr>
          </a:p>
        </p:txBody>
      </p:sp>
      <p:sp>
        <p:nvSpPr>
          <p:cNvPr id="3" name="TextBox 2">
            <a:extLst>
              <a:ext uri="{FF2B5EF4-FFF2-40B4-BE49-F238E27FC236}">
                <a16:creationId xmlns:a16="http://schemas.microsoft.com/office/drawing/2014/main" id="{5B91C99C-EF72-B30C-B635-6A6C11AA129B}"/>
              </a:ext>
            </a:extLst>
          </p:cNvPr>
          <p:cNvSpPr txBox="1"/>
          <p:nvPr/>
        </p:nvSpPr>
        <p:spPr>
          <a:xfrm>
            <a:off x="516341" y="1903863"/>
            <a:ext cx="10818124"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GB" sz="2400" spc="10" dirty="0">
                <a:solidFill>
                  <a:srgbClr val="FFFFFF"/>
                </a:solidFill>
                <a:latin typeface="Lato"/>
                <a:ea typeface="Lato"/>
                <a:cs typeface="Tahoma"/>
              </a:rPr>
              <a:t>Participants</a:t>
            </a:r>
            <a:r>
              <a:rPr lang="en-GB" sz="2400" spc="-105" dirty="0">
                <a:solidFill>
                  <a:srgbClr val="FFFFFF"/>
                </a:solidFill>
                <a:latin typeface="Lato"/>
                <a:ea typeface="Lato"/>
                <a:cs typeface="Tahoma"/>
              </a:rPr>
              <a:t> </a:t>
            </a:r>
            <a:r>
              <a:rPr lang="en-GB" sz="2400" spc="-5" dirty="0">
                <a:solidFill>
                  <a:srgbClr val="FFFFFF"/>
                </a:solidFill>
                <a:latin typeface="Lato"/>
                <a:ea typeface="Lato"/>
                <a:cs typeface="Tahoma"/>
              </a:rPr>
              <a:t>must</a:t>
            </a:r>
            <a:r>
              <a:rPr lang="en-GB" sz="2400" spc="-110" dirty="0">
                <a:solidFill>
                  <a:srgbClr val="FFFFFF"/>
                </a:solidFill>
                <a:latin typeface="Lato"/>
                <a:ea typeface="Lato"/>
                <a:cs typeface="Tahoma"/>
              </a:rPr>
              <a:t> </a:t>
            </a:r>
            <a:r>
              <a:rPr lang="en-GB" sz="2400" spc="20" dirty="0">
                <a:solidFill>
                  <a:srgbClr val="FFFFFF"/>
                </a:solidFill>
                <a:latin typeface="Lato"/>
                <a:ea typeface="Lato"/>
                <a:cs typeface="Tahoma"/>
              </a:rPr>
              <a:t>contact</a:t>
            </a:r>
            <a:r>
              <a:rPr lang="en-GB" sz="2400" spc="-85" dirty="0">
                <a:solidFill>
                  <a:srgbClr val="FFFFFF"/>
                </a:solidFill>
                <a:latin typeface="Lato"/>
                <a:ea typeface="Lato"/>
                <a:cs typeface="Tahoma"/>
              </a:rPr>
              <a:t> </a:t>
            </a:r>
            <a:r>
              <a:rPr lang="en-GB" sz="2400" spc="15" dirty="0">
                <a:solidFill>
                  <a:srgbClr val="FFFFFF"/>
                </a:solidFill>
                <a:latin typeface="Lato"/>
                <a:ea typeface="Lato"/>
                <a:cs typeface="Tahoma"/>
              </a:rPr>
              <a:t>their</a:t>
            </a:r>
            <a:r>
              <a:rPr lang="en-GB" sz="2400" spc="-110" dirty="0">
                <a:solidFill>
                  <a:srgbClr val="FFFFFF"/>
                </a:solidFill>
                <a:latin typeface="Lato"/>
                <a:ea typeface="Lato"/>
                <a:cs typeface="Tahoma"/>
              </a:rPr>
              <a:t> </a:t>
            </a:r>
            <a:r>
              <a:rPr lang="en-GB" sz="2400" dirty="0">
                <a:solidFill>
                  <a:srgbClr val="FFFFFF"/>
                </a:solidFill>
                <a:latin typeface="Lato"/>
                <a:ea typeface="Lato"/>
                <a:cs typeface="Tahoma"/>
              </a:rPr>
              <a:t>Institution</a:t>
            </a:r>
            <a:r>
              <a:rPr lang="en-GB" sz="2400" spc="-95" dirty="0">
                <a:solidFill>
                  <a:srgbClr val="FFFFFF"/>
                </a:solidFill>
                <a:latin typeface="Lato"/>
                <a:ea typeface="Lato"/>
                <a:cs typeface="Tahoma"/>
              </a:rPr>
              <a:t> </a:t>
            </a:r>
            <a:r>
              <a:rPr lang="en-GB" sz="2400" spc="15" dirty="0">
                <a:solidFill>
                  <a:srgbClr val="FFFFFF"/>
                </a:solidFill>
                <a:latin typeface="Lato"/>
                <a:ea typeface="Lato"/>
                <a:cs typeface="Tahoma"/>
              </a:rPr>
              <a:t>Administrator</a:t>
            </a:r>
            <a:r>
              <a:rPr lang="en-GB" sz="2400" spc="-105" dirty="0">
                <a:solidFill>
                  <a:srgbClr val="FFFFFF"/>
                </a:solidFill>
                <a:latin typeface="Lato"/>
                <a:ea typeface="Lato"/>
                <a:cs typeface="Tahoma"/>
              </a:rPr>
              <a:t> </a:t>
            </a:r>
            <a:r>
              <a:rPr lang="en-GB" sz="2400" spc="-114" dirty="0">
                <a:solidFill>
                  <a:srgbClr val="FFFFFF"/>
                </a:solidFill>
                <a:latin typeface="Lato"/>
                <a:ea typeface="Lato"/>
                <a:cs typeface="Tahoma"/>
              </a:rPr>
              <a:t>(IA)</a:t>
            </a:r>
            <a:r>
              <a:rPr lang="en-GB" sz="2400" spc="-125" dirty="0">
                <a:solidFill>
                  <a:srgbClr val="FFFFFF"/>
                </a:solidFill>
                <a:latin typeface="Lato"/>
                <a:ea typeface="Lato"/>
                <a:cs typeface="Tahoma"/>
              </a:rPr>
              <a:t> </a:t>
            </a:r>
            <a:r>
              <a:rPr lang="en-GB" sz="2400" spc="40" dirty="0">
                <a:solidFill>
                  <a:srgbClr val="FFFFFF"/>
                </a:solidFill>
                <a:latin typeface="Lato"/>
                <a:ea typeface="Lato"/>
                <a:cs typeface="Tahoma"/>
              </a:rPr>
              <a:t>if</a:t>
            </a:r>
            <a:r>
              <a:rPr lang="en-GB" sz="2400" spc="-95" dirty="0">
                <a:solidFill>
                  <a:srgbClr val="FFFFFF"/>
                </a:solidFill>
                <a:latin typeface="Lato"/>
                <a:ea typeface="Lato"/>
                <a:cs typeface="Tahoma"/>
              </a:rPr>
              <a:t> </a:t>
            </a:r>
            <a:r>
              <a:rPr lang="en-GB" sz="2400" spc="20" dirty="0">
                <a:solidFill>
                  <a:srgbClr val="FFFFFF"/>
                </a:solidFill>
                <a:latin typeface="Lato"/>
                <a:ea typeface="Lato"/>
                <a:cs typeface="Tahoma"/>
              </a:rPr>
              <a:t>they</a:t>
            </a:r>
            <a:r>
              <a:rPr lang="en-GB" sz="2400" spc="-90" dirty="0">
                <a:solidFill>
                  <a:srgbClr val="FFFFFF"/>
                </a:solidFill>
                <a:latin typeface="Lato"/>
                <a:ea typeface="Lato"/>
                <a:cs typeface="Tahoma"/>
              </a:rPr>
              <a:t> </a:t>
            </a:r>
            <a:r>
              <a:rPr lang="en-GB" sz="2400" spc="20" dirty="0">
                <a:solidFill>
                  <a:srgbClr val="FFFFFF"/>
                </a:solidFill>
                <a:latin typeface="Lato"/>
                <a:ea typeface="Lato"/>
                <a:cs typeface="Tahoma"/>
              </a:rPr>
              <a:t>wish</a:t>
            </a:r>
            <a:r>
              <a:rPr lang="en-GB" sz="2400" spc="-105" dirty="0">
                <a:solidFill>
                  <a:srgbClr val="FFFFFF"/>
                </a:solidFill>
                <a:latin typeface="Lato"/>
                <a:ea typeface="Lato"/>
                <a:cs typeface="Tahoma"/>
              </a:rPr>
              <a:t> </a:t>
            </a:r>
            <a:r>
              <a:rPr lang="en-GB" sz="2400" spc="40" dirty="0">
                <a:solidFill>
                  <a:srgbClr val="FFFFFF"/>
                </a:solidFill>
                <a:latin typeface="Lato"/>
                <a:ea typeface="Lato"/>
                <a:cs typeface="Tahoma"/>
              </a:rPr>
              <a:t>to </a:t>
            </a:r>
            <a:r>
              <a:rPr lang="en-GB" sz="2400" spc="-550" dirty="0">
                <a:solidFill>
                  <a:srgbClr val="FFFFFF"/>
                </a:solidFill>
                <a:latin typeface="Lato"/>
                <a:ea typeface="Lato"/>
                <a:cs typeface="Tahoma"/>
              </a:rPr>
              <a:t> </a:t>
            </a:r>
            <a:r>
              <a:rPr lang="en-GB" sz="2400" spc="20" dirty="0">
                <a:solidFill>
                  <a:srgbClr val="FFFFFF"/>
                </a:solidFill>
                <a:latin typeface="Lato"/>
                <a:ea typeface="Lato"/>
                <a:cs typeface="Tahoma"/>
              </a:rPr>
              <a:t>withdraw</a:t>
            </a:r>
            <a:r>
              <a:rPr lang="en-GB" sz="2400" spc="-110" dirty="0">
                <a:solidFill>
                  <a:srgbClr val="FFFFFF"/>
                </a:solidFill>
                <a:latin typeface="Lato"/>
                <a:ea typeface="Lato"/>
                <a:cs typeface="Tahoma"/>
              </a:rPr>
              <a:t> </a:t>
            </a:r>
            <a:r>
              <a:rPr lang="en-GB" sz="2400" spc="20" dirty="0">
                <a:solidFill>
                  <a:srgbClr val="FFFFFF"/>
                </a:solidFill>
                <a:latin typeface="Lato"/>
                <a:ea typeface="Lato"/>
                <a:cs typeface="Tahoma"/>
              </a:rPr>
              <a:t>from</a:t>
            </a:r>
            <a:r>
              <a:rPr lang="en-GB" sz="2400" spc="-105" dirty="0">
                <a:solidFill>
                  <a:srgbClr val="FFFFFF"/>
                </a:solidFill>
                <a:latin typeface="Lato"/>
                <a:ea typeface="Lato"/>
                <a:cs typeface="Tahoma"/>
              </a:rPr>
              <a:t> </a:t>
            </a:r>
            <a:r>
              <a:rPr lang="en-GB" sz="2400" spc="-25" dirty="0">
                <a:solidFill>
                  <a:srgbClr val="FFFFFF"/>
                </a:solidFill>
                <a:latin typeface="Lato"/>
                <a:ea typeface="Lato"/>
                <a:cs typeface="Tahoma"/>
              </a:rPr>
              <a:t>an</a:t>
            </a:r>
            <a:r>
              <a:rPr lang="en-GB" sz="2400" spc="-105" dirty="0">
                <a:solidFill>
                  <a:srgbClr val="FFFFFF"/>
                </a:solidFill>
                <a:latin typeface="Lato"/>
                <a:ea typeface="Lato"/>
                <a:cs typeface="Tahoma"/>
              </a:rPr>
              <a:t> </a:t>
            </a:r>
            <a:r>
              <a:rPr lang="en-GB" sz="2400" spc="-10" dirty="0">
                <a:solidFill>
                  <a:srgbClr val="FFFFFF"/>
                </a:solidFill>
                <a:latin typeface="Lato"/>
                <a:ea typeface="Lato"/>
                <a:cs typeface="Tahoma"/>
              </a:rPr>
              <a:t>event.</a:t>
            </a:r>
            <a:r>
              <a:rPr lang="en-GB" sz="2400" spc="-95" dirty="0">
                <a:solidFill>
                  <a:srgbClr val="FFFFFF"/>
                </a:solidFill>
                <a:latin typeface="Lato"/>
                <a:ea typeface="Lato"/>
                <a:cs typeface="Tahoma"/>
              </a:rPr>
              <a:t> </a:t>
            </a:r>
            <a:r>
              <a:rPr lang="en-GB" sz="2400" spc="5" dirty="0">
                <a:solidFill>
                  <a:srgbClr val="FFFFFF"/>
                </a:solidFill>
                <a:latin typeface="Lato"/>
                <a:ea typeface="Lato"/>
                <a:cs typeface="Tahoma"/>
              </a:rPr>
              <a:t>The</a:t>
            </a:r>
            <a:r>
              <a:rPr lang="en-GB" sz="2400" spc="-100" dirty="0">
                <a:solidFill>
                  <a:srgbClr val="FFFFFF"/>
                </a:solidFill>
                <a:latin typeface="Lato"/>
                <a:ea typeface="Lato"/>
                <a:cs typeface="Tahoma"/>
              </a:rPr>
              <a:t> </a:t>
            </a:r>
            <a:r>
              <a:rPr lang="en-GB" sz="2400" spc="-15" dirty="0">
                <a:solidFill>
                  <a:srgbClr val="FFFFFF"/>
                </a:solidFill>
                <a:latin typeface="Lato"/>
                <a:ea typeface="Lato"/>
                <a:cs typeface="Tahoma"/>
              </a:rPr>
              <a:t>IA</a:t>
            </a:r>
            <a:r>
              <a:rPr lang="en-GB" sz="2400" spc="-114" dirty="0">
                <a:solidFill>
                  <a:srgbClr val="FFFFFF"/>
                </a:solidFill>
                <a:latin typeface="Lato"/>
                <a:ea typeface="Lato"/>
                <a:cs typeface="Tahoma"/>
              </a:rPr>
              <a:t> </a:t>
            </a:r>
            <a:r>
              <a:rPr lang="en-GB" sz="2400" spc="-5" dirty="0">
                <a:solidFill>
                  <a:srgbClr val="FFFFFF"/>
                </a:solidFill>
                <a:latin typeface="Lato"/>
                <a:ea typeface="Lato"/>
                <a:cs typeface="Tahoma"/>
              </a:rPr>
              <a:t>must</a:t>
            </a:r>
            <a:r>
              <a:rPr lang="en-GB" sz="2400" spc="-95" dirty="0">
                <a:solidFill>
                  <a:srgbClr val="FFFFFF"/>
                </a:solidFill>
                <a:latin typeface="Lato"/>
                <a:ea typeface="Lato"/>
                <a:cs typeface="Tahoma"/>
              </a:rPr>
              <a:t> </a:t>
            </a:r>
            <a:r>
              <a:rPr lang="en-GB" sz="2400" spc="10" dirty="0">
                <a:solidFill>
                  <a:srgbClr val="FFFFFF"/>
                </a:solidFill>
                <a:latin typeface="Lato"/>
                <a:ea typeface="Lato"/>
                <a:cs typeface="Tahoma"/>
              </a:rPr>
              <a:t>then</a:t>
            </a:r>
            <a:r>
              <a:rPr lang="en-GB" sz="2400" spc="-105" dirty="0">
                <a:solidFill>
                  <a:srgbClr val="FFFFFF"/>
                </a:solidFill>
                <a:latin typeface="Lato"/>
                <a:ea typeface="Lato"/>
                <a:cs typeface="Tahoma"/>
              </a:rPr>
              <a:t> </a:t>
            </a:r>
            <a:r>
              <a:rPr lang="en-GB" sz="2400" dirty="0">
                <a:solidFill>
                  <a:srgbClr val="FFFFFF"/>
                </a:solidFill>
                <a:latin typeface="Lato"/>
                <a:ea typeface="Lato"/>
                <a:cs typeface="Tahoma"/>
              </a:rPr>
              <a:t>submit</a:t>
            </a:r>
            <a:r>
              <a:rPr lang="en-GB" sz="2400" spc="-90" dirty="0">
                <a:solidFill>
                  <a:srgbClr val="FFFFFF"/>
                </a:solidFill>
                <a:latin typeface="Lato"/>
                <a:ea typeface="Lato"/>
                <a:cs typeface="Tahoma"/>
              </a:rPr>
              <a:t> </a:t>
            </a:r>
            <a:r>
              <a:rPr lang="en-GB" sz="2400" spc="5" dirty="0">
                <a:solidFill>
                  <a:srgbClr val="FFFFFF"/>
                </a:solidFill>
                <a:latin typeface="Lato"/>
                <a:ea typeface="Lato"/>
                <a:cs typeface="Tahoma"/>
              </a:rPr>
              <a:t>these</a:t>
            </a:r>
            <a:r>
              <a:rPr lang="en-GB" sz="2400" spc="-100" dirty="0">
                <a:solidFill>
                  <a:srgbClr val="FFFFFF"/>
                </a:solidFill>
                <a:latin typeface="Lato"/>
                <a:ea typeface="Lato"/>
                <a:cs typeface="Tahoma"/>
              </a:rPr>
              <a:t> </a:t>
            </a:r>
            <a:r>
              <a:rPr lang="en-GB" sz="2400" spc="10" dirty="0">
                <a:solidFill>
                  <a:srgbClr val="FFFFFF"/>
                </a:solidFill>
                <a:latin typeface="Lato"/>
                <a:ea typeface="Lato"/>
                <a:cs typeface="Tahoma"/>
              </a:rPr>
              <a:t>withdrawals</a:t>
            </a:r>
            <a:r>
              <a:rPr lang="en-GB" sz="2400" spc="-114" dirty="0">
                <a:solidFill>
                  <a:srgbClr val="FFFFFF"/>
                </a:solidFill>
                <a:latin typeface="Lato"/>
                <a:ea typeface="Lato"/>
                <a:cs typeface="Tahoma"/>
              </a:rPr>
              <a:t> </a:t>
            </a:r>
            <a:r>
              <a:rPr lang="en-GB" sz="2400" spc="40" dirty="0">
                <a:solidFill>
                  <a:srgbClr val="FFFFFF"/>
                </a:solidFill>
                <a:latin typeface="Lato"/>
                <a:ea typeface="Lato"/>
                <a:cs typeface="Tahoma"/>
              </a:rPr>
              <a:t>to</a:t>
            </a:r>
            <a:r>
              <a:rPr lang="en-GB" sz="2400" spc="-90" dirty="0">
                <a:solidFill>
                  <a:srgbClr val="FFFFFF"/>
                </a:solidFill>
                <a:latin typeface="Lato"/>
                <a:ea typeface="Lato"/>
                <a:cs typeface="Tahoma"/>
              </a:rPr>
              <a:t> </a:t>
            </a:r>
            <a:r>
              <a:rPr lang="en-GB" sz="2400" spc="15" dirty="0">
                <a:solidFill>
                  <a:srgbClr val="FFFFFF"/>
                </a:solidFill>
                <a:latin typeface="Lato"/>
                <a:ea typeface="Lato"/>
                <a:cs typeface="Tahoma"/>
              </a:rPr>
              <a:t>the </a:t>
            </a:r>
            <a:r>
              <a:rPr lang="en-GB" sz="2400" spc="-550" dirty="0">
                <a:solidFill>
                  <a:srgbClr val="FFFFFF"/>
                </a:solidFill>
                <a:latin typeface="Lato"/>
                <a:ea typeface="Lato"/>
                <a:cs typeface="Tahoma"/>
              </a:rPr>
              <a:t> </a:t>
            </a:r>
            <a:r>
              <a:rPr lang="en-GB" sz="2400" spc="85" dirty="0">
                <a:solidFill>
                  <a:srgbClr val="FFFFFF"/>
                </a:solidFill>
                <a:latin typeface="Lato"/>
                <a:ea typeface="Lato"/>
                <a:cs typeface="Tahoma"/>
              </a:rPr>
              <a:t>BUCS</a:t>
            </a:r>
            <a:r>
              <a:rPr lang="en-GB" sz="2400" spc="-100" dirty="0">
                <a:solidFill>
                  <a:srgbClr val="FFFFFF"/>
                </a:solidFill>
                <a:latin typeface="Lato"/>
                <a:ea typeface="Lato"/>
                <a:cs typeface="Tahoma"/>
              </a:rPr>
              <a:t> </a:t>
            </a:r>
            <a:r>
              <a:rPr lang="en-GB" sz="2400" spc="20" dirty="0">
                <a:solidFill>
                  <a:srgbClr val="FFFFFF"/>
                </a:solidFill>
                <a:latin typeface="Lato"/>
                <a:ea typeface="Lato"/>
                <a:cs typeface="Tahoma"/>
              </a:rPr>
              <a:t>Event</a:t>
            </a:r>
            <a:r>
              <a:rPr lang="en-GB" sz="2400" spc="-105" dirty="0">
                <a:solidFill>
                  <a:srgbClr val="FFFFFF"/>
                </a:solidFill>
                <a:latin typeface="Lato"/>
                <a:ea typeface="Lato"/>
                <a:cs typeface="Tahoma"/>
              </a:rPr>
              <a:t> </a:t>
            </a:r>
            <a:r>
              <a:rPr lang="en-GB" sz="2400" spc="-5" dirty="0">
                <a:solidFill>
                  <a:srgbClr val="FFFFFF"/>
                </a:solidFill>
                <a:latin typeface="Lato"/>
                <a:ea typeface="Lato"/>
                <a:cs typeface="Tahoma"/>
              </a:rPr>
              <a:t>Lead</a:t>
            </a:r>
            <a:r>
              <a:rPr lang="en-GB" sz="2400" spc="-90" dirty="0">
                <a:solidFill>
                  <a:srgbClr val="FFFFFF"/>
                </a:solidFill>
                <a:latin typeface="Lato"/>
                <a:ea typeface="Lato"/>
                <a:cs typeface="Tahoma"/>
              </a:rPr>
              <a:t> </a:t>
            </a:r>
            <a:r>
              <a:rPr lang="en-GB" sz="2400" spc="35" dirty="0">
                <a:solidFill>
                  <a:srgbClr val="FFFFFF"/>
                </a:solidFill>
                <a:latin typeface="Lato"/>
                <a:ea typeface="Lato"/>
                <a:cs typeface="Tahoma"/>
              </a:rPr>
              <a:t>with</a:t>
            </a:r>
            <a:r>
              <a:rPr lang="en-GB" sz="2400" spc="-100" dirty="0">
                <a:solidFill>
                  <a:srgbClr val="FFFFFF"/>
                </a:solidFill>
                <a:latin typeface="Lato"/>
                <a:ea typeface="Lato"/>
                <a:cs typeface="Tahoma"/>
              </a:rPr>
              <a:t> </a:t>
            </a:r>
            <a:r>
              <a:rPr lang="en-GB" sz="2400" spc="15" dirty="0">
                <a:solidFill>
                  <a:srgbClr val="FFFFFF"/>
                </a:solidFill>
                <a:latin typeface="Lato"/>
                <a:ea typeface="Lato"/>
                <a:cs typeface="Tahoma"/>
              </a:rPr>
              <a:t>the</a:t>
            </a:r>
            <a:r>
              <a:rPr lang="en-GB" sz="2400" spc="-100" dirty="0">
                <a:solidFill>
                  <a:srgbClr val="FFFFFF"/>
                </a:solidFill>
                <a:latin typeface="Lato"/>
                <a:ea typeface="Lato"/>
                <a:cs typeface="Tahoma"/>
              </a:rPr>
              <a:t> </a:t>
            </a:r>
            <a:r>
              <a:rPr lang="en-GB" sz="2400" spc="-5" dirty="0">
                <a:solidFill>
                  <a:srgbClr val="FFFFFF"/>
                </a:solidFill>
                <a:latin typeface="Lato"/>
                <a:ea typeface="Lato"/>
                <a:cs typeface="Tahoma"/>
              </a:rPr>
              <a:t>necessary</a:t>
            </a:r>
            <a:r>
              <a:rPr lang="en-GB" sz="2400" spc="-120" dirty="0">
                <a:solidFill>
                  <a:srgbClr val="FFFFFF"/>
                </a:solidFill>
                <a:latin typeface="Lato"/>
                <a:ea typeface="Lato"/>
                <a:cs typeface="Tahoma"/>
              </a:rPr>
              <a:t> </a:t>
            </a:r>
            <a:r>
              <a:rPr lang="en-GB" sz="2400" dirty="0">
                <a:solidFill>
                  <a:srgbClr val="FFFFFF"/>
                </a:solidFill>
                <a:latin typeface="Lato"/>
                <a:ea typeface="Lato"/>
                <a:cs typeface="Tahoma"/>
              </a:rPr>
              <a:t>information.</a:t>
            </a:r>
          </a:p>
          <a:p>
            <a:endParaRPr lang="en-GB" sz="2400" dirty="0">
              <a:latin typeface="Lato"/>
              <a:ea typeface="Lato"/>
              <a:cs typeface="Lato"/>
            </a:endParaRPr>
          </a:p>
          <a:p>
            <a:r>
              <a:rPr lang="en-GB" sz="2400" spc="25" dirty="0">
                <a:solidFill>
                  <a:srgbClr val="FFFFFF"/>
                </a:solidFill>
                <a:latin typeface="Lato"/>
                <a:ea typeface="Lato"/>
                <a:cs typeface="Tahoma"/>
              </a:rPr>
              <a:t>Withdrawals</a:t>
            </a:r>
            <a:r>
              <a:rPr lang="en-GB" sz="2400" spc="-114" dirty="0">
                <a:solidFill>
                  <a:srgbClr val="FFFFFF"/>
                </a:solidFill>
                <a:latin typeface="Lato"/>
                <a:ea typeface="Lato"/>
                <a:cs typeface="Tahoma"/>
              </a:rPr>
              <a:t> </a:t>
            </a:r>
            <a:r>
              <a:rPr lang="en-GB" sz="2400" spc="10" dirty="0">
                <a:solidFill>
                  <a:srgbClr val="FFFFFF"/>
                </a:solidFill>
                <a:latin typeface="Lato"/>
                <a:ea typeface="Lato"/>
                <a:cs typeface="Tahoma"/>
              </a:rPr>
              <a:t>that</a:t>
            </a:r>
            <a:r>
              <a:rPr lang="en-GB" sz="2400" spc="-100" dirty="0">
                <a:solidFill>
                  <a:srgbClr val="FFFFFF"/>
                </a:solidFill>
                <a:latin typeface="Lato"/>
                <a:ea typeface="Lato"/>
                <a:cs typeface="Tahoma"/>
              </a:rPr>
              <a:t> </a:t>
            </a:r>
            <a:r>
              <a:rPr lang="en-GB" sz="2400" spc="-15" dirty="0">
                <a:solidFill>
                  <a:srgbClr val="FFFFFF"/>
                </a:solidFill>
                <a:latin typeface="Lato"/>
                <a:ea typeface="Lato"/>
                <a:cs typeface="Tahoma"/>
              </a:rPr>
              <a:t>are</a:t>
            </a:r>
            <a:r>
              <a:rPr lang="en-GB" sz="2400" spc="-105" dirty="0">
                <a:solidFill>
                  <a:srgbClr val="FFFFFF"/>
                </a:solidFill>
                <a:latin typeface="Lato"/>
                <a:ea typeface="Lato"/>
                <a:cs typeface="Tahoma"/>
              </a:rPr>
              <a:t> </a:t>
            </a:r>
            <a:r>
              <a:rPr lang="en-GB" sz="2400" spc="10" dirty="0">
                <a:solidFill>
                  <a:srgbClr val="FFFFFF"/>
                </a:solidFill>
                <a:latin typeface="Lato"/>
                <a:ea typeface="Lato"/>
                <a:cs typeface="Tahoma"/>
              </a:rPr>
              <a:t>submitted</a:t>
            </a:r>
            <a:r>
              <a:rPr lang="en-GB" sz="2400" spc="-95" dirty="0">
                <a:solidFill>
                  <a:srgbClr val="FFFFFF"/>
                </a:solidFill>
                <a:latin typeface="Lato"/>
                <a:ea typeface="Lato"/>
                <a:cs typeface="Tahoma"/>
              </a:rPr>
              <a:t> </a:t>
            </a:r>
            <a:r>
              <a:rPr lang="en-GB" sz="2400" spc="20" dirty="0">
                <a:solidFill>
                  <a:srgbClr val="FFFFFF"/>
                </a:solidFill>
                <a:latin typeface="Lato"/>
                <a:ea typeface="Lato"/>
                <a:cs typeface="Tahoma"/>
              </a:rPr>
              <a:t>before</a:t>
            </a:r>
            <a:r>
              <a:rPr lang="en-GB" sz="2400" spc="-110" dirty="0">
                <a:solidFill>
                  <a:srgbClr val="FFFFFF"/>
                </a:solidFill>
                <a:latin typeface="Lato"/>
                <a:ea typeface="Lato"/>
                <a:cs typeface="Tahoma"/>
              </a:rPr>
              <a:t> </a:t>
            </a:r>
            <a:r>
              <a:rPr lang="en-GB" sz="2400" spc="15" dirty="0">
                <a:solidFill>
                  <a:srgbClr val="FFFFFF"/>
                </a:solidFill>
                <a:latin typeface="Lato"/>
                <a:ea typeface="Lato"/>
                <a:cs typeface="Tahoma"/>
              </a:rPr>
              <a:t>the</a:t>
            </a:r>
            <a:r>
              <a:rPr lang="en-GB" sz="2400" spc="-105" dirty="0">
                <a:solidFill>
                  <a:srgbClr val="FFFFFF"/>
                </a:solidFill>
                <a:latin typeface="Lato"/>
                <a:ea typeface="Lato"/>
                <a:cs typeface="Tahoma"/>
              </a:rPr>
              <a:t> </a:t>
            </a:r>
            <a:r>
              <a:rPr lang="en-GB" sz="2400" spc="-15" dirty="0">
                <a:solidFill>
                  <a:srgbClr val="FFFFFF"/>
                </a:solidFill>
                <a:latin typeface="Lato"/>
                <a:ea typeface="Lato"/>
                <a:cs typeface="Tahoma"/>
              </a:rPr>
              <a:t>IA</a:t>
            </a:r>
            <a:r>
              <a:rPr lang="en-GB" sz="2400" spc="-100" dirty="0">
                <a:solidFill>
                  <a:srgbClr val="FFFFFF"/>
                </a:solidFill>
                <a:latin typeface="Lato"/>
                <a:ea typeface="Lato"/>
                <a:cs typeface="Tahoma"/>
              </a:rPr>
              <a:t> </a:t>
            </a:r>
            <a:r>
              <a:rPr lang="en-GB" sz="2400" dirty="0">
                <a:solidFill>
                  <a:srgbClr val="FFFFFF"/>
                </a:solidFill>
                <a:latin typeface="Lato"/>
                <a:ea typeface="Lato"/>
                <a:cs typeface="Tahoma"/>
              </a:rPr>
              <a:t>approval</a:t>
            </a:r>
            <a:r>
              <a:rPr lang="en-GB" sz="2400" spc="-95" dirty="0">
                <a:solidFill>
                  <a:srgbClr val="FFFFFF"/>
                </a:solidFill>
                <a:latin typeface="Lato"/>
                <a:ea typeface="Lato"/>
                <a:cs typeface="Tahoma"/>
              </a:rPr>
              <a:t> </a:t>
            </a:r>
            <a:r>
              <a:rPr lang="en-GB" sz="2400" spc="-15" dirty="0">
                <a:solidFill>
                  <a:srgbClr val="FFFFFF"/>
                </a:solidFill>
                <a:latin typeface="Lato"/>
                <a:ea typeface="Lato"/>
                <a:cs typeface="Tahoma"/>
              </a:rPr>
              <a:t>deadline,</a:t>
            </a:r>
            <a:r>
              <a:rPr lang="en-GB" sz="2400" spc="-80" dirty="0">
                <a:solidFill>
                  <a:srgbClr val="FFFFFF"/>
                </a:solidFill>
                <a:latin typeface="Lato"/>
                <a:ea typeface="Lato"/>
                <a:cs typeface="Tahoma"/>
              </a:rPr>
              <a:t> </a:t>
            </a:r>
            <a:r>
              <a:rPr lang="en-GB" sz="2400" spc="30" dirty="0">
                <a:solidFill>
                  <a:srgbClr val="FFFFFF"/>
                </a:solidFill>
                <a:latin typeface="Lato"/>
                <a:ea typeface="Lato"/>
                <a:cs typeface="Tahoma"/>
              </a:rPr>
              <a:t>will</a:t>
            </a:r>
            <a:r>
              <a:rPr lang="en-GB" sz="2400" spc="-95" dirty="0">
                <a:solidFill>
                  <a:srgbClr val="FFFFFF"/>
                </a:solidFill>
                <a:latin typeface="Lato"/>
                <a:ea typeface="Lato"/>
                <a:cs typeface="Tahoma"/>
              </a:rPr>
              <a:t> </a:t>
            </a:r>
            <a:r>
              <a:rPr lang="en-GB" sz="2400" spc="30" dirty="0">
                <a:solidFill>
                  <a:srgbClr val="FFFFFF"/>
                </a:solidFill>
                <a:latin typeface="Lato"/>
                <a:ea typeface="Lato"/>
                <a:cs typeface="Tahoma"/>
              </a:rPr>
              <a:t>not</a:t>
            </a:r>
            <a:r>
              <a:rPr lang="en-GB" sz="2400" spc="-100" dirty="0">
                <a:solidFill>
                  <a:srgbClr val="FFFFFF"/>
                </a:solidFill>
                <a:latin typeface="Lato"/>
                <a:ea typeface="Lato"/>
                <a:cs typeface="Tahoma"/>
              </a:rPr>
              <a:t> </a:t>
            </a:r>
            <a:r>
              <a:rPr lang="en-GB" sz="2400" spc="5" dirty="0">
                <a:solidFill>
                  <a:srgbClr val="FFFFFF"/>
                </a:solidFill>
                <a:latin typeface="Lato"/>
                <a:ea typeface="Lato"/>
                <a:cs typeface="Tahoma"/>
              </a:rPr>
              <a:t>be </a:t>
            </a:r>
            <a:r>
              <a:rPr lang="en-GB" sz="2400" spc="-545" dirty="0">
                <a:solidFill>
                  <a:srgbClr val="FFFFFF"/>
                </a:solidFill>
                <a:latin typeface="Lato"/>
                <a:ea typeface="Lato"/>
                <a:cs typeface="Tahoma"/>
              </a:rPr>
              <a:t> </a:t>
            </a:r>
            <a:r>
              <a:rPr lang="en-GB" sz="2400" spc="-25" dirty="0">
                <a:solidFill>
                  <a:srgbClr val="FFFFFF"/>
                </a:solidFill>
                <a:latin typeface="Lato"/>
                <a:ea typeface="Lato"/>
                <a:cs typeface="Tahoma"/>
              </a:rPr>
              <a:t>charged. </a:t>
            </a:r>
            <a:r>
              <a:rPr lang="en-GB" sz="2400" spc="-55" dirty="0">
                <a:solidFill>
                  <a:srgbClr val="FFFFFF"/>
                </a:solidFill>
                <a:latin typeface="Lato"/>
                <a:ea typeface="Lato"/>
                <a:cs typeface="Tahoma"/>
              </a:rPr>
              <a:t>If </a:t>
            </a:r>
            <a:r>
              <a:rPr lang="en-GB" sz="2400" spc="20" dirty="0">
                <a:solidFill>
                  <a:srgbClr val="FFFFFF"/>
                </a:solidFill>
                <a:latin typeface="Lato"/>
                <a:ea typeface="Lato"/>
                <a:cs typeface="Tahoma"/>
              </a:rPr>
              <a:t>withdrawn </a:t>
            </a:r>
            <a:r>
              <a:rPr lang="en-GB" sz="2400" spc="10" dirty="0">
                <a:solidFill>
                  <a:srgbClr val="FFFFFF"/>
                </a:solidFill>
                <a:latin typeface="Lato"/>
                <a:ea typeface="Lato"/>
                <a:cs typeface="Tahoma"/>
              </a:rPr>
              <a:t>after </a:t>
            </a:r>
            <a:r>
              <a:rPr lang="en-GB" sz="2400" spc="15" dirty="0">
                <a:solidFill>
                  <a:srgbClr val="FFFFFF"/>
                </a:solidFill>
                <a:latin typeface="Lato"/>
                <a:ea typeface="Lato"/>
                <a:cs typeface="Tahoma"/>
              </a:rPr>
              <a:t>the </a:t>
            </a:r>
            <a:r>
              <a:rPr lang="en-GB" sz="2400" dirty="0">
                <a:solidFill>
                  <a:srgbClr val="FFFFFF"/>
                </a:solidFill>
                <a:latin typeface="Lato"/>
                <a:ea typeface="Lato"/>
                <a:cs typeface="Tahoma"/>
              </a:rPr>
              <a:t>deadline </a:t>
            </a:r>
            <a:r>
              <a:rPr lang="en-GB" sz="2400" spc="-15" dirty="0">
                <a:solidFill>
                  <a:srgbClr val="FFFFFF"/>
                </a:solidFill>
                <a:latin typeface="Lato"/>
                <a:ea typeface="Lato"/>
                <a:cs typeface="Tahoma"/>
              </a:rPr>
              <a:t>and </a:t>
            </a:r>
            <a:r>
              <a:rPr lang="en-GB" sz="2400" spc="15" dirty="0">
                <a:solidFill>
                  <a:srgbClr val="FFFFFF"/>
                </a:solidFill>
                <a:latin typeface="Lato"/>
                <a:ea typeface="Lato"/>
                <a:cs typeface="Tahoma"/>
              </a:rPr>
              <a:t>the </a:t>
            </a:r>
            <a:r>
              <a:rPr lang="en-GB" sz="2400" spc="10" dirty="0">
                <a:solidFill>
                  <a:srgbClr val="FFFFFF"/>
                </a:solidFill>
                <a:latin typeface="Lato"/>
                <a:ea typeface="Lato"/>
                <a:cs typeface="Tahoma"/>
              </a:rPr>
              <a:t>event </a:t>
            </a:r>
            <a:r>
              <a:rPr lang="en-GB" sz="2400" spc="15" dirty="0">
                <a:solidFill>
                  <a:srgbClr val="FFFFFF"/>
                </a:solidFill>
                <a:latin typeface="Lato"/>
                <a:ea typeface="Lato"/>
                <a:cs typeface="Tahoma"/>
              </a:rPr>
              <a:t>entry </a:t>
            </a:r>
            <a:r>
              <a:rPr lang="en-GB" sz="2400" spc="-25" dirty="0">
                <a:solidFill>
                  <a:srgbClr val="FFFFFF"/>
                </a:solidFill>
                <a:latin typeface="Lato"/>
                <a:ea typeface="Lato"/>
                <a:cs typeface="Tahoma"/>
              </a:rPr>
              <a:t>has </a:t>
            </a:r>
            <a:r>
              <a:rPr lang="en-GB" sz="2400" dirty="0">
                <a:solidFill>
                  <a:srgbClr val="FFFFFF"/>
                </a:solidFill>
                <a:latin typeface="Lato"/>
                <a:ea typeface="Lato"/>
                <a:cs typeface="Tahoma"/>
              </a:rPr>
              <a:t>been </a:t>
            </a:r>
            <a:r>
              <a:rPr lang="en-GB" sz="2400" spc="5" dirty="0">
                <a:solidFill>
                  <a:srgbClr val="FFFFFF"/>
                </a:solidFill>
                <a:latin typeface="Lato"/>
                <a:ea typeface="Lato"/>
                <a:cs typeface="Tahoma"/>
              </a:rPr>
              <a:t> </a:t>
            </a:r>
            <a:r>
              <a:rPr lang="en-GB" sz="2400" spc="-10" dirty="0">
                <a:solidFill>
                  <a:srgbClr val="FFFFFF"/>
                </a:solidFill>
                <a:latin typeface="Lato"/>
                <a:ea typeface="Lato"/>
                <a:cs typeface="Tahoma"/>
              </a:rPr>
              <a:t>approved,</a:t>
            </a:r>
            <a:r>
              <a:rPr lang="en-GB" sz="2400" spc="-90" dirty="0">
                <a:solidFill>
                  <a:srgbClr val="FFFFFF"/>
                </a:solidFill>
                <a:latin typeface="Lato"/>
                <a:ea typeface="Lato"/>
                <a:cs typeface="Tahoma"/>
              </a:rPr>
              <a:t> </a:t>
            </a:r>
            <a:r>
              <a:rPr lang="en-GB" sz="2400" spc="20" dirty="0">
                <a:solidFill>
                  <a:srgbClr val="FFFFFF"/>
                </a:solidFill>
                <a:latin typeface="Lato"/>
                <a:ea typeface="Lato"/>
                <a:cs typeface="Tahoma"/>
              </a:rPr>
              <a:t>your</a:t>
            </a:r>
            <a:r>
              <a:rPr lang="en-GB" sz="2400" spc="-114" dirty="0">
                <a:solidFill>
                  <a:srgbClr val="FFFFFF"/>
                </a:solidFill>
                <a:latin typeface="Lato"/>
                <a:ea typeface="Lato"/>
                <a:cs typeface="Tahoma"/>
              </a:rPr>
              <a:t> </a:t>
            </a:r>
            <a:r>
              <a:rPr lang="en-GB" sz="2400" spc="15" dirty="0">
                <a:solidFill>
                  <a:srgbClr val="FFFFFF"/>
                </a:solidFill>
                <a:latin typeface="Lato"/>
                <a:ea typeface="Lato"/>
                <a:cs typeface="Tahoma"/>
              </a:rPr>
              <a:t>institution</a:t>
            </a:r>
            <a:r>
              <a:rPr lang="en-GB" sz="2400" spc="-90" dirty="0">
                <a:solidFill>
                  <a:srgbClr val="FFFFFF"/>
                </a:solidFill>
                <a:latin typeface="Lato"/>
                <a:ea typeface="Lato"/>
                <a:cs typeface="Tahoma"/>
              </a:rPr>
              <a:t> </a:t>
            </a:r>
            <a:r>
              <a:rPr lang="en-GB" sz="2400" spc="30" dirty="0">
                <a:solidFill>
                  <a:srgbClr val="FFFFFF"/>
                </a:solidFill>
                <a:latin typeface="Lato"/>
                <a:ea typeface="Lato"/>
                <a:cs typeface="Tahoma"/>
              </a:rPr>
              <a:t>will</a:t>
            </a:r>
            <a:r>
              <a:rPr lang="en-GB" sz="2400" spc="-105" dirty="0">
                <a:solidFill>
                  <a:srgbClr val="FFFFFF"/>
                </a:solidFill>
                <a:latin typeface="Lato"/>
                <a:ea typeface="Lato"/>
                <a:cs typeface="Tahoma"/>
              </a:rPr>
              <a:t> </a:t>
            </a:r>
            <a:r>
              <a:rPr lang="en-GB" sz="2400" spc="10" dirty="0">
                <a:solidFill>
                  <a:srgbClr val="FFFFFF"/>
                </a:solidFill>
                <a:latin typeface="Lato"/>
                <a:ea typeface="Lato"/>
                <a:cs typeface="Tahoma"/>
              </a:rPr>
              <a:t>still</a:t>
            </a:r>
            <a:r>
              <a:rPr lang="en-GB" sz="2400" spc="-90" dirty="0">
                <a:solidFill>
                  <a:srgbClr val="FFFFFF"/>
                </a:solidFill>
                <a:latin typeface="Lato"/>
                <a:ea typeface="Lato"/>
                <a:cs typeface="Tahoma"/>
              </a:rPr>
              <a:t> </a:t>
            </a:r>
            <a:r>
              <a:rPr lang="en-GB" sz="2400" spc="5" dirty="0">
                <a:solidFill>
                  <a:srgbClr val="FFFFFF"/>
                </a:solidFill>
                <a:latin typeface="Lato"/>
                <a:ea typeface="Lato"/>
                <a:cs typeface="Tahoma"/>
              </a:rPr>
              <a:t>be</a:t>
            </a:r>
            <a:r>
              <a:rPr lang="en-GB" sz="2400" spc="-95" dirty="0">
                <a:solidFill>
                  <a:srgbClr val="FFFFFF"/>
                </a:solidFill>
                <a:latin typeface="Lato"/>
                <a:ea typeface="Lato"/>
                <a:cs typeface="Tahoma"/>
              </a:rPr>
              <a:t> </a:t>
            </a:r>
            <a:r>
              <a:rPr lang="en-GB" sz="2400" spc="10" dirty="0">
                <a:solidFill>
                  <a:srgbClr val="FFFFFF"/>
                </a:solidFill>
                <a:latin typeface="Lato"/>
                <a:ea typeface="Lato"/>
                <a:cs typeface="Tahoma"/>
              </a:rPr>
              <a:t>billed</a:t>
            </a:r>
            <a:r>
              <a:rPr lang="en-GB" sz="2400" spc="-70" dirty="0">
                <a:solidFill>
                  <a:srgbClr val="FFFFFF"/>
                </a:solidFill>
                <a:latin typeface="Lato"/>
                <a:ea typeface="Lato"/>
                <a:cs typeface="Tahoma"/>
              </a:rPr>
              <a:t> </a:t>
            </a:r>
            <a:r>
              <a:rPr lang="en-GB" sz="2400" spc="15" dirty="0">
                <a:solidFill>
                  <a:srgbClr val="FFFFFF"/>
                </a:solidFill>
                <a:latin typeface="Lato"/>
                <a:ea typeface="Lato"/>
                <a:cs typeface="Tahoma"/>
              </a:rPr>
              <a:t>the</a:t>
            </a:r>
            <a:r>
              <a:rPr lang="en-GB" sz="2400" spc="-105" dirty="0">
                <a:solidFill>
                  <a:srgbClr val="FFFFFF"/>
                </a:solidFill>
                <a:latin typeface="Lato"/>
                <a:ea typeface="Lato"/>
                <a:cs typeface="Tahoma"/>
              </a:rPr>
              <a:t> </a:t>
            </a:r>
            <a:r>
              <a:rPr lang="en-GB" sz="2400" spc="15" dirty="0">
                <a:solidFill>
                  <a:srgbClr val="FFFFFF"/>
                </a:solidFill>
                <a:latin typeface="Lato"/>
                <a:ea typeface="Lato"/>
                <a:cs typeface="Tahoma"/>
              </a:rPr>
              <a:t>entry</a:t>
            </a:r>
            <a:r>
              <a:rPr lang="en-GB" sz="2400" spc="-125" dirty="0">
                <a:solidFill>
                  <a:srgbClr val="FFFFFF"/>
                </a:solidFill>
                <a:latin typeface="Lato"/>
                <a:ea typeface="Lato"/>
                <a:cs typeface="Tahoma"/>
              </a:rPr>
              <a:t> </a:t>
            </a:r>
            <a:r>
              <a:rPr lang="en-GB" sz="2400" spc="-15" dirty="0">
                <a:solidFill>
                  <a:srgbClr val="FFFFFF"/>
                </a:solidFill>
                <a:latin typeface="Lato"/>
                <a:ea typeface="Lato"/>
                <a:cs typeface="Tahoma"/>
              </a:rPr>
              <a:t>fee.</a:t>
            </a:r>
          </a:p>
          <a:p>
            <a:endParaRPr lang="en-GB" sz="2400" dirty="0">
              <a:latin typeface="Lato"/>
              <a:ea typeface="Lato"/>
              <a:cs typeface="Lato"/>
            </a:endParaRPr>
          </a:p>
          <a:p>
            <a:r>
              <a:rPr lang="en-GB" sz="2400" spc="40" dirty="0">
                <a:solidFill>
                  <a:srgbClr val="FFFFFF"/>
                </a:solidFill>
                <a:latin typeface="Lato"/>
                <a:ea typeface="Lato"/>
                <a:cs typeface="Tahoma"/>
              </a:rPr>
              <a:t>For</a:t>
            </a:r>
            <a:r>
              <a:rPr lang="en-GB" sz="2400" spc="-110" dirty="0">
                <a:solidFill>
                  <a:srgbClr val="FFFFFF"/>
                </a:solidFill>
                <a:latin typeface="Lato"/>
                <a:ea typeface="Lato"/>
                <a:cs typeface="Tahoma"/>
              </a:rPr>
              <a:t> </a:t>
            </a:r>
            <a:r>
              <a:rPr lang="en-GB" sz="2400" spc="10" dirty="0">
                <a:solidFill>
                  <a:srgbClr val="FFFFFF"/>
                </a:solidFill>
                <a:latin typeface="Lato"/>
                <a:ea typeface="Lato"/>
                <a:cs typeface="Tahoma"/>
              </a:rPr>
              <a:t>withdrawals</a:t>
            </a:r>
            <a:r>
              <a:rPr lang="en-GB" sz="2400" spc="-100" dirty="0">
                <a:solidFill>
                  <a:srgbClr val="FFFFFF"/>
                </a:solidFill>
                <a:latin typeface="Lato"/>
                <a:ea typeface="Lato"/>
                <a:cs typeface="Tahoma"/>
              </a:rPr>
              <a:t> </a:t>
            </a:r>
            <a:r>
              <a:rPr lang="en-GB" sz="2400" spc="10" dirty="0">
                <a:solidFill>
                  <a:srgbClr val="FFFFFF"/>
                </a:solidFill>
                <a:latin typeface="Lato"/>
                <a:ea typeface="Lato"/>
                <a:cs typeface="Tahoma"/>
              </a:rPr>
              <a:t>after</a:t>
            </a:r>
            <a:r>
              <a:rPr lang="en-GB" sz="2400" spc="-105" dirty="0">
                <a:solidFill>
                  <a:srgbClr val="FFFFFF"/>
                </a:solidFill>
                <a:latin typeface="Lato"/>
                <a:ea typeface="Lato"/>
                <a:cs typeface="Tahoma"/>
              </a:rPr>
              <a:t> </a:t>
            </a:r>
            <a:r>
              <a:rPr lang="en-GB" sz="2400" spc="15" dirty="0">
                <a:solidFill>
                  <a:srgbClr val="FFFFFF"/>
                </a:solidFill>
                <a:latin typeface="Lato"/>
                <a:ea typeface="Lato"/>
                <a:cs typeface="Tahoma"/>
              </a:rPr>
              <a:t>the</a:t>
            </a:r>
            <a:r>
              <a:rPr lang="en-GB" sz="2400" spc="-100" dirty="0">
                <a:solidFill>
                  <a:srgbClr val="FFFFFF"/>
                </a:solidFill>
                <a:latin typeface="Lato"/>
                <a:ea typeface="Lato"/>
                <a:cs typeface="Tahoma"/>
              </a:rPr>
              <a:t> </a:t>
            </a:r>
            <a:r>
              <a:rPr lang="en-GB" sz="2400" dirty="0">
                <a:solidFill>
                  <a:srgbClr val="FFFFFF"/>
                </a:solidFill>
                <a:latin typeface="Lato"/>
                <a:ea typeface="Lato"/>
                <a:cs typeface="Tahoma"/>
              </a:rPr>
              <a:t>deadline</a:t>
            </a:r>
            <a:r>
              <a:rPr lang="en-GB" sz="2400" spc="-75" dirty="0">
                <a:solidFill>
                  <a:srgbClr val="FFFFFF"/>
                </a:solidFill>
                <a:latin typeface="Lato"/>
                <a:ea typeface="Lato"/>
                <a:cs typeface="Tahoma"/>
              </a:rPr>
              <a:t> </a:t>
            </a:r>
            <a:r>
              <a:rPr lang="en-GB" sz="2400" spc="20" dirty="0">
                <a:solidFill>
                  <a:srgbClr val="FFFFFF"/>
                </a:solidFill>
                <a:latin typeface="Lato"/>
                <a:ea typeface="Lato"/>
                <a:cs typeface="Tahoma"/>
              </a:rPr>
              <a:t>and/or</a:t>
            </a:r>
            <a:r>
              <a:rPr lang="en-GB" sz="2400" spc="-100" dirty="0">
                <a:solidFill>
                  <a:srgbClr val="FFFFFF"/>
                </a:solidFill>
                <a:latin typeface="Lato"/>
                <a:ea typeface="Lato"/>
                <a:cs typeface="Tahoma"/>
              </a:rPr>
              <a:t> </a:t>
            </a:r>
            <a:r>
              <a:rPr lang="en-GB" sz="2400" spc="20" dirty="0">
                <a:solidFill>
                  <a:srgbClr val="FFFFFF"/>
                </a:solidFill>
                <a:latin typeface="Lato"/>
                <a:ea typeface="Lato"/>
                <a:cs typeface="Tahoma"/>
              </a:rPr>
              <a:t>no</a:t>
            </a:r>
            <a:r>
              <a:rPr lang="en-GB" sz="2400" spc="-95" dirty="0">
                <a:solidFill>
                  <a:srgbClr val="FFFFFF"/>
                </a:solidFill>
                <a:latin typeface="Lato"/>
                <a:ea typeface="Lato"/>
                <a:cs typeface="Tahoma"/>
              </a:rPr>
              <a:t> </a:t>
            </a:r>
            <a:r>
              <a:rPr lang="en-GB" sz="2400" spc="-15" dirty="0">
                <a:solidFill>
                  <a:srgbClr val="FFFFFF"/>
                </a:solidFill>
                <a:latin typeface="Lato"/>
                <a:ea typeface="Lato"/>
                <a:cs typeface="Tahoma"/>
              </a:rPr>
              <a:t>shows,</a:t>
            </a:r>
            <a:r>
              <a:rPr lang="en-GB" sz="2400" spc="-95" dirty="0">
                <a:solidFill>
                  <a:srgbClr val="FFFFFF"/>
                </a:solidFill>
                <a:latin typeface="Lato"/>
                <a:ea typeface="Lato"/>
                <a:cs typeface="Tahoma"/>
              </a:rPr>
              <a:t> </a:t>
            </a:r>
            <a:r>
              <a:rPr lang="en-GB" sz="2400" spc="10" dirty="0">
                <a:solidFill>
                  <a:srgbClr val="FFFFFF"/>
                </a:solidFill>
                <a:latin typeface="Lato"/>
                <a:ea typeface="Lato"/>
                <a:cs typeface="Tahoma"/>
              </a:rPr>
              <a:t>in</a:t>
            </a:r>
            <a:r>
              <a:rPr lang="en-GB" sz="2400" spc="-95" dirty="0">
                <a:solidFill>
                  <a:srgbClr val="FFFFFF"/>
                </a:solidFill>
                <a:latin typeface="Lato"/>
                <a:ea typeface="Lato"/>
                <a:cs typeface="Tahoma"/>
              </a:rPr>
              <a:t> </a:t>
            </a:r>
            <a:r>
              <a:rPr lang="en-GB" sz="2400" spc="5" dirty="0">
                <a:solidFill>
                  <a:srgbClr val="FFFFFF"/>
                </a:solidFill>
                <a:latin typeface="Lato"/>
                <a:ea typeface="Lato"/>
                <a:cs typeface="Tahoma"/>
              </a:rPr>
              <a:t>certain</a:t>
            </a:r>
            <a:r>
              <a:rPr lang="en-GB" sz="2400" spc="-95" dirty="0">
                <a:solidFill>
                  <a:srgbClr val="FFFFFF"/>
                </a:solidFill>
                <a:latin typeface="Lato"/>
                <a:ea typeface="Lato"/>
                <a:cs typeface="Tahoma"/>
              </a:rPr>
              <a:t> </a:t>
            </a:r>
            <a:r>
              <a:rPr lang="en-GB" sz="2400" spc="5" dirty="0">
                <a:solidFill>
                  <a:srgbClr val="FFFFFF"/>
                </a:solidFill>
                <a:latin typeface="Lato"/>
                <a:ea typeface="Lato"/>
                <a:cs typeface="Tahoma"/>
              </a:rPr>
              <a:t>events</a:t>
            </a:r>
            <a:r>
              <a:rPr lang="en-GB" sz="2400" spc="-90" dirty="0">
                <a:solidFill>
                  <a:srgbClr val="FFFFFF"/>
                </a:solidFill>
                <a:latin typeface="Lato"/>
                <a:ea typeface="Lato"/>
                <a:cs typeface="Tahoma"/>
              </a:rPr>
              <a:t> </a:t>
            </a:r>
            <a:r>
              <a:rPr lang="en-GB" sz="2400" spc="20" dirty="0">
                <a:solidFill>
                  <a:srgbClr val="FFFFFF"/>
                </a:solidFill>
                <a:latin typeface="Lato"/>
                <a:ea typeface="Lato"/>
                <a:cs typeface="Tahoma"/>
              </a:rPr>
              <a:t>you</a:t>
            </a:r>
            <a:r>
              <a:rPr lang="en-GB" sz="2400" spc="-95" dirty="0">
                <a:solidFill>
                  <a:srgbClr val="FFFFFF"/>
                </a:solidFill>
                <a:latin typeface="Lato"/>
                <a:ea typeface="Lato"/>
                <a:cs typeface="Tahoma"/>
              </a:rPr>
              <a:t> </a:t>
            </a:r>
            <a:r>
              <a:rPr lang="en-GB" sz="2400" spc="30" dirty="0">
                <a:solidFill>
                  <a:srgbClr val="FFFFFF"/>
                </a:solidFill>
                <a:latin typeface="Lato"/>
                <a:ea typeface="Lato"/>
                <a:cs typeface="Tahoma"/>
              </a:rPr>
              <a:t>will </a:t>
            </a:r>
            <a:r>
              <a:rPr lang="en-GB" sz="2400" spc="-545" dirty="0">
                <a:solidFill>
                  <a:srgbClr val="FFFFFF"/>
                </a:solidFill>
                <a:latin typeface="Lato"/>
                <a:ea typeface="Lato"/>
                <a:cs typeface="Tahoma"/>
              </a:rPr>
              <a:t> </a:t>
            </a:r>
            <a:r>
              <a:rPr lang="en-GB" sz="2400" spc="5" dirty="0">
                <a:solidFill>
                  <a:srgbClr val="FFFFFF"/>
                </a:solidFill>
                <a:latin typeface="Lato"/>
                <a:ea typeface="Lato"/>
                <a:cs typeface="Tahoma"/>
              </a:rPr>
              <a:t>be </a:t>
            </a:r>
            <a:r>
              <a:rPr lang="en-GB" sz="2400" spc="-10" dirty="0">
                <a:solidFill>
                  <a:srgbClr val="FFFFFF"/>
                </a:solidFill>
                <a:latin typeface="Lato"/>
                <a:ea typeface="Lato"/>
                <a:cs typeface="Tahoma"/>
              </a:rPr>
              <a:t>charged </a:t>
            </a:r>
            <a:r>
              <a:rPr lang="en-GB" sz="2400" spc="-55" dirty="0">
                <a:solidFill>
                  <a:srgbClr val="FFFFFF"/>
                </a:solidFill>
                <a:latin typeface="Lato"/>
                <a:ea typeface="Lato"/>
                <a:cs typeface="Tahoma"/>
              </a:rPr>
              <a:t>a </a:t>
            </a:r>
            <a:r>
              <a:rPr lang="en-GB" sz="2400" spc="-10" dirty="0">
                <a:solidFill>
                  <a:srgbClr val="FFFFFF"/>
                </a:solidFill>
                <a:latin typeface="Lato"/>
                <a:ea typeface="Lato"/>
                <a:cs typeface="Tahoma"/>
              </a:rPr>
              <a:t>fine. </a:t>
            </a:r>
            <a:r>
              <a:rPr lang="en-GB" sz="2400" dirty="0">
                <a:solidFill>
                  <a:srgbClr val="FFFFFF"/>
                </a:solidFill>
                <a:latin typeface="Lato"/>
                <a:ea typeface="Lato"/>
                <a:cs typeface="Tahoma"/>
              </a:rPr>
              <a:t>This </a:t>
            </a:r>
            <a:r>
              <a:rPr lang="en-GB" sz="2400" spc="30" dirty="0">
                <a:solidFill>
                  <a:srgbClr val="FFFFFF"/>
                </a:solidFill>
                <a:latin typeface="Lato"/>
                <a:ea typeface="Lato"/>
                <a:cs typeface="Tahoma"/>
              </a:rPr>
              <a:t>will </a:t>
            </a:r>
            <a:r>
              <a:rPr lang="en-GB" sz="2400" spc="5" dirty="0">
                <a:solidFill>
                  <a:srgbClr val="FFFFFF"/>
                </a:solidFill>
                <a:latin typeface="Lato"/>
                <a:ea typeface="Lato"/>
                <a:cs typeface="Tahoma"/>
              </a:rPr>
              <a:t>be stated </a:t>
            </a:r>
            <a:r>
              <a:rPr lang="en-GB" sz="2400" spc="25" dirty="0">
                <a:solidFill>
                  <a:srgbClr val="FFFFFF"/>
                </a:solidFill>
                <a:latin typeface="Lato"/>
                <a:ea typeface="Lato"/>
                <a:cs typeface="Tahoma"/>
              </a:rPr>
              <a:t>within </a:t>
            </a:r>
            <a:r>
              <a:rPr lang="en-GB" sz="2400" spc="15" dirty="0">
                <a:solidFill>
                  <a:srgbClr val="FFFFFF"/>
                </a:solidFill>
                <a:latin typeface="Lato"/>
                <a:ea typeface="Lato"/>
                <a:cs typeface="Tahoma"/>
              </a:rPr>
              <a:t>the entry </a:t>
            </a:r>
            <a:r>
              <a:rPr lang="en-GB" sz="2400" spc="10" dirty="0">
                <a:solidFill>
                  <a:srgbClr val="FFFFFF"/>
                </a:solidFill>
                <a:latin typeface="Lato"/>
                <a:ea typeface="Lato"/>
                <a:cs typeface="Tahoma"/>
              </a:rPr>
              <a:t>information </a:t>
            </a:r>
            <a:r>
              <a:rPr lang="en-GB" sz="2400" spc="20" dirty="0">
                <a:solidFill>
                  <a:srgbClr val="FFFFFF"/>
                </a:solidFill>
                <a:latin typeface="Lato"/>
                <a:ea typeface="Lato"/>
                <a:cs typeface="Tahoma"/>
              </a:rPr>
              <a:t>on </a:t>
            </a:r>
            <a:r>
              <a:rPr lang="en-GB" sz="2400" spc="15" dirty="0">
                <a:solidFill>
                  <a:srgbClr val="FFFFFF"/>
                </a:solidFill>
                <a:latin typeface="Lato"/>
                <a:ea typeface="Lato"/>
                <a:cs typeface="Tahoma"/>
              </a:rPr>
              <a:t>the </a:t>
            </a:r>
            <a:r>
              <a:rPr lang="en-GB" sz="2400" spc="20" dirty="0">
                <a:solidFill>
                  <a:srgbClr val="FFFFFF"/>
                </a:solidFill>
                <a:latin typeface="Lato"/>
                <a:ea typeface="Lato"/>
                <a:cs typeface="Tahoma"/>
              </a:rPr>
              <a:t> </a:t>
            </a:r>
            <a:r>
              <a:rPr lang="en-GB" sz="2400" spc="5" dirty="0">
                <a:solidFill>
                  <a:srgbClr val="FFFFFF"/>
                </a:solidFill>
                <a:latin typeface="Lato"/>
                <a:ea typeface="Lato"/>
                <a:cs typeface="Tahoma"/>
              </a:rPr>
              <a:t>relevant</a:t>
            </a:r>
            <a:r>
              <a:rPr lang="en-GB" sz="2400" spc="-105" dirty="0">
                <a:solidFill>
                  <a:srgbClr val="FFFFFF"/>
                </a:solidFill>
                <a:latin typeface="Lato"/>
                <a:ea typeface="Lato"/>
                <a:cs typeface="Tahoma"/>
              </a:rPr>
              <a:t> </a:t>
            </a:r>
            <a:r>
              <a:rPr lang="en-GB" sz="2400" spc="10" dirty="0">
                <a:solidFill>
                  <a:srgbClr val="FFFFFF"/>
                </a:solidFill>
                <a:latin typeface="Lato"/>
                <a:ea typeface="Lato"/>
                <a:cs typeface="Tahoma"/>
              </a:rPr>
              <a:t>event</a:t>
            </a:r>
            <a:r>
              <a:rPr lang="en-GB" sz="2400" spc="-100" dirty="0">
                <a:solidFill>
                  <a:srgbClr val="FFFFFF"/>
                </a:solidFill>
                <a:latin typeface="Lato"/>
                <a:ea typeface="Lato"/>
                <a:cs typeface="Tahoma"/>
              </a:rPr>
              <a:t> </a:t>
            </a:r>
            <a:r>
              <a:rPr lang="en-GB" sz="2400" spc="-25" dirty="0">
                <a:solidFill>
                  <a:srgbClr val="FFFFFF"/>
                </a:solidFill>
                <a:latin typeface="Lato"/>
                <a:ea typeface="Lato"/>
                <a:cs typeface="Tahoma"/>
              </a:rPr>
              <a:t>page</a:t>
            </a:r>
            <a:r>
              <a:rPr lang="en-GB" sz="2400" spc="-85" dirty="0">
                <a:solidFill>
                  <a:srgbClr val="FFFFFF"/>
                </a:solidFill>
                <a:latin typeface="Lato"/>
                <a:ea typeface="Lato"/>
                <a:cs typeface="Tahoma"/>
              </a:rPr>
              <a:t> </a:t>
            </a:r>
            <a:r>
              <a:rPr lang="en-GB" sz="2400" spc="20" dirty="0">
                <a:solidFill>
                  <a:srgbClr val="FFFFFF"/>
                </a:solidFill>
                <a:latin typeface="Lato"/>
                <a:ea typeface="Lato"/>
                <a:cs typeface="Tahoma"/>
              </a:rPr>
              <a:t>on</a:t>
            </a:r>
            <a:r>
              <a:rPr lang="en-GB" sz="2400" spc="-100" dirty="0">
                <a:solidFill>
                  <a:srgbClr val="FFFFFF"/>
                </a:solidFill>
                <a:latin typeface="Lato"/>
                <a:ea typeface="Lato"/>
                <a:cs typeface="Tahoma"/>
              </a:rPr>
              <a:t> </a:t>
            </a:r>
            <a:r>
              <a:rPr lang="en-GB" sz="2400" spc="15" dirty="0">
                <a:solidFill>
                  <a:srgbClr val="FFFFFF"/>
                </a:solidFill>
                <a:latin typeface="Lato"/>
                <a:ea typeface="Lato"/>
                <a:cs typeface="Tahoma"/>
              </a:rPr>
              <a:t>the</a:t>
            </a:r>
            <a:r>
              <a:rPr lang="en-GB" sz="2400" spc="-100" dirty="0">
                <a:solidFill>
                  <a:srgbClr val="FFFFFF"/>
                </a:solidFill>
                <a:latin typeface="Lato"/>
                <a:ea typeface="Lato"/>
                <a:cs typeface="Tahoma"/>
              </a:rPr>
              <a:t> </a:t>
            </a:r>
            <a:r>
              <a:rPr lang="en-GB" sz="2400" spc="85" dirty="0">
                <a:solidFill>
                  <a:srgbClr val="FFFFFF"/>
                </a:solidFill>
                <a:latin typeface="Lato"/>
                <a:ea typeface="Lato"/>
                <a:cs typeface="Tahoma"/>
              </a:rPr>
              <a:t>BUCS</a:t>
            </a:r>
            <a:r>
              <a:rPr lang="en-GB" sz="2400" spc="-105" dirty="0">
                <a:solidFill>
                  <a:srgbClr val="FFFFFF"/>
                </a:solidFill>
                <a:latin typeface="Lato"/>
                <a:ea typeface="Lato"/>
                <a:cs typeface="Tahoma"/>
              </a:rPr>
              <a:t> </a:t>
            </a:r>
            <a:r>
              <a:rPr lang="en-GB" sz="2400" dirty="0">
                <a:solidFill>
                  <a:srgbClr val="FFFFFF"/>
                </a:solidFill>
                <a:latin typeface="Lato"/>
                <a:ea typeface="Lato"/>
                <a:cs typeface="Tahoma"/>
              </a:rPr>
              <a:t>website.</a:t>
            </a:r>
          </a:p>
        </p:txBody>
      </p:sp>
    </p:spTree>
    <p:extLst>
      <p:ext uri="{BB962C8B-B14F-4D97-AF65-F5344CB8AC3E}">
        <p14:creationId xmlns:p14="http://schemas.microsoft.com/office/powerpoint/2010/main" val="155588721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red background with a curved edge">
            <a:extLst>
              <a:ext uri="{FF2B5EF4-FFF2-40B4-BE49-F238E27FC236}">
                <a16:creationId xmlns:a16="http://schemas.microsoft.com/office/drawing/2014/main" id="{3CD9830A-22A3-541E-64AB-7D3C91EF80FE}"/>
              </a:ext>
            </a:extLst>
          </p:cNvPr>
          <p:cNvPicPr>
            <a:picLocks noGrp="1" noChangeAspect="1"/>
          </p:cNvPicPr>
          <p:nvPr>
            <p:ph idx="1"/>
          </p:nvPr>
        </p:nvPicPr>
        <p:blipFill>
          <a:blip r:embed="rId2"/>
          <a:stretch>
            <a:fillRect/>
          </a:stretch>
        </p:blipFill>
        <p:spPr>
          <a:xfrm>
            <a:off x="-18442" y="1822"/>
            <a:ext cx="12180501" cy="6862189"/>
          </a:xfrm>
        </p:spPr>
      </p:pic>
      <p:pic>
        <p:nvPicPr>
          <p:cNvPr id="5" name="Picture 4" descr="A black shield with white text&#10;&#10;Description automatically generated">
            <a:extLst>
              <a:ext uri="{FF2B5EF4-FFF2-40B4-BE49-F238E27FC236}">
                <a16:creationId xmlns:a16="http://schemas.microsoft.com/office/drawing/2014/main" id="{06E19077-5D11-69C2-398D-0F779439D1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72" y="141799"/>
            <a:ext cx="1491192" cy="1491192"/>
          </a:xfrm>
          <a:prstGeom prst="rect">
            <a:avLst/>
          </a:prstGeom>
        </p:spPr>
      </p:pic>
      <p:pic>
        <p:nvPicPr>
          <p:cNvPr id="7" name="Picture 6">
            <a:extLst>
              <a:ext uri="{FF2B5EF4-FFF2-40B4-BE49-F238E27FC236}">
                <a16:creationId xmlns:a16="http://schemas.microsoft.com/office/drawing/2014/main" id="{BEC343FE-8314-8BDB-5A85-E0928A8173E0}"/>
              </a:ext>
            </a:extLst>
          </p:cNvPr>
          <p:cNvPicPr>
            <a:picLocks noChangeAspect="1"/>
          </p:cNvPicPr>
          <p:nvPr/>
        </p:nvPicPr>
        <p:blipFill>
          <a:blip r:embed="rId4"/>
          <a:stretch>
            <a:fillRect/>
          </a:stretch>
        </p:blipFill>
        <p:spPr>
          <a:xfrm>
            <a:off x="10674012" y="139908"/>
            <a:ext cx="1362075" cy="457200"/>
          </a:xfrm>
          <a:prstGeom prst="rect">
            <a:avLst/>
          </a:prstGeom>
        </p:spPr>
      </p:pic>
      <p:sp>
        <p:nvSpPr>
          <p:cNvPr id="8" name="Content Placeholder 2">
            <a:extLst>
              <a:ext uri="{FF2B5EF4-FFF2-40B4-BE49-F238E27FC236}">
                <a16:creationId xmlns:a16="http://schemas.microsoft.com/office/drawing/2014/main" id="{D90B6012-2F10-8EA5-E729-78E61CE62EE0}"/>
              </a:ext>
            </a:extLst>
          </p:cNvPr>
          <p:cNvSpPr txBox="1">
            <a:spLocks/>
          </p:cNvSpPr>
          <p:nvPr/>
        </p:nvSpPr>
        <p:spPr>
          <a:xfrm>
            <a:off x="636494" y="1490663"/>
            <a:ext cx="10888756" cy="4935071"/>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dirty="0">
                <a:solidFill>
                  <a:schemeClr val="bg1"/>
                </a:solidFill>
                <a:latin typeface="Lato"/>
                <a:ea typeface="Lato"/>
                <a:cs typeface="Lato"/>
              </a:rPr>
              <a:t>All participants </a:t>
            </a:r>
            <a:r>
              <a:rPr lang="en-US" u="sng" dirty="0">
                <a:solidFill>
                  <a:schemeClr val="bg1"/>
                </a:solidFill>
                <a:latin typeface="Lato"/>
                <a:ea typeface="Lato"/>
                <a:cs typeface="Lato"/>
              </a:rPr>
              <a:t>MUST</a:t>
            </a:r>
            <a:r>
              <a:rPr lang="en-US" dirty="0">
                <a:solidFill>
                  <a:schemeClr val="bg1"/>
                </a:solidFill>
                <a:latin typeface="Lato"/>
                <a:ea typeface="Lato"/>
                <a:cs typeface="Lato"/>
              </a:rPr>
              <a:t> be registered on BUCS Play and in a team</a:t>
            </a:r>
          </a:p>
          <a:p>
            <a:pPr>
              <a:lnSpc>
                <a:spcPct val="150000"/>
              </a:lnSpc>
            </a:pPr>
            <a:r>
              <a:rPr lang="en-US" dirty="0">
                <a:solidFill>
                  <a:schemeClr val="bg1"/>
                </a:solidFill>
                <a:latin typeface="Lato"/>
                <a:ea typeface="Lato"/>
                <a:cs typeface="Lato"/>
              </a:rPr>
              <a:t>Team sheets are completed on the app</a:t>
            </a:r>
          </a:p>
          <a:p>
            <a:pPr>
              <a:lnSpc>
                <a:spcPct val="150000"/>
              </a:lnSpc>
            </a:pPr>
            <a:r>
              <a:rPr lang="en-US" dirty="0">
                <a:solidFill>
                  <a:schemeClr val="bg1"/>
                </a:solidFill>
                <a:latin typeface="Lato"/>
                <a:ea typeface="Lato"/>
                <a:cs typeface="Lato"/>
              </a:rPr>
              <a:t>Scores to be submitted by captains on the app immediately</a:t>
            </a:r>
          </a:p>
          <a:p>
            <a:pPr>
              <a:lnSpc>
                <a:spcPct val="150000"/>
              </a:lnSpc>
            </a:pPr>
            <a:r>
              <a:rPr lang="en-US">
                <a:solidFill>
                  <a:schemeClr val="bg1"/>
                </a:solidFill>
                <a:latin typeface="Lato"/>
                <a:ea typeface="Lato"/>
                <a:cs typeface="Lato"/>
              </a:rPr>
              <a:t>Complete Captains packs including Playing under protest forms to be returned by </a:t>
            </a:r>
            <a:r>
              <a:rPr lang="en-US" dirty="0">
                <a:solidFill>
                  <a:schemeClr val="bg1"/>
                </a:solidFill>
                <a:latin typeface="Lato"/>
                <a:ea typeface="Lato"/>
                <a:cs typeface="Lato"/>
              </a:rPr>
              <a:t>11am next working day</a:t>
            </a:r>
          </a:p>
          <a:p>
            <a:pPr>
              <a:lnSpc>
                <a:spcPct val="150000"/>
              </a:lnSpc>
            </a:pPr>
            <a:r>
              <a:rPr lang="en-US" dirty="0">
                <a:solidFill>
                  <a:schemeClr val="bg1"/>
                </a:solidFill>
                <a:latin typeface="Lato"/>
                <a:ea typeface="Lato"/>
                <a:cs typeface="Lato"/>
              </a:rPr>
              <a:t>All fixture arrangements agreed by Essex BUCS Admin</a:t>
            </a:r>
          </a:p>
          <a:p>
            <a:pPr>
              <a:lnSpc>
                <a:spcPct val="150000"/>
              </a:lnSpc>
            </a:pPr>
            <a:r>
              <a:rPr lang="en-US" dirty="0">
                <a:solidFill>
                  <a:schemeClr val="bg1"/>
                </a:solidFill>
                <a:latin typeface="Lato"/>
                <a:ea typeface="Lato"/>
                <a:cs typeface="Lato"/>
              </a:rPr>
              <a:t>Email </a:t>
            </a:r>
            <a:r>
              <a:rPr lang="en-US" dirty="0">
                <a:solidFill>
                  <a:schemeClr val="bg1"/>
                </a:solidFill>
                <a:latin typeface="Lato"/>
                <a:ea typeface="Lato"/>
                <a:cs typeface="Lato"/>
                <a:hlinkClick r:id="rId5">
                  <a:extLst>
                    <a:ext uri="{A12FA001-AC4F-418D-AE19-62706E023703}">
                      <ahyp:hlinkClr xmlns:ahyp="http://schemas.microsoft.com/office/drawing/2018/hyperlinkcolor" val="tx"/>
                    </a:ext>
                  </a:extLst>
                </a:hlinkClick>
              </a:rPr>
              <a:t>bucs@essex.ac.uk</a:t>
            </a:r>
            <a:r>
              <a:rPr lang="en-US" dirty="0">
                <a:solidFill>
                  <a:schemeClr val="bg1"/>
                </a:solidFill>
                <a:latin typeface="Lato"/>
                <a:ea typeface="Lato"/>
                <a:cs typeface="Lato"/>
              </a:rPr>
              <a:t> for any BUCS related matters</a:t>
            </a:r>
          </a:p>
          <a:p>
            <a:pPr>
              <a:lnSpc>
                <a:spcPct val="150000"/>
              </a:lnSpc>
            </a:pPr>
            <a:r>
              <a:rPr lang="en-US" dirty="0">
                <a:solidFill>
                  <a:schemeClr val="bg1"/>
                </a:solidFill>
                <a:latin typeface="Lato"/>
                <a:ea typeface="Lato"/>
                <a:cs typeface="Lato"/>
              </a:rPr>
              <a:t>Essex BUCS Phone contact 07935 134538</a:t>
            </a:r>
          </a:p>
        </p:txBody>
      </p:sp>
      <p:sp>
        <p:nvSpPr>
          <p:cNvPr id="12" name="Title 1">
            <a:extLst>
              <a:ext uri="{FF2B5EF4-FFF2-40B4-BE49-F238E27FC236}">
                <a16:creationId xmlns:a16="http://schemas.microsoft.com/office/drawing/2014/main" id="{CA19E336-0ED1-03E8-5217-FD248B9188BE}"/>
              </a:ext>
            </a:extLst>
          </p:cNvPr>
          <p:cNvSpPr txBox="1">
            <a:spLocks/>
          </p:cNvSpPr>
          <p:nvPr/>
        </p:nvSpPr>
        <p:spPr>
          <a:xfrm>
            <a:off x="838200" y="1266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Bebas Neue"/>
                <a:cs typeface="Aharoni"/>
              </a:rPr>
              <a:t>summary</a:t>
            </a:r>
            <a:endParaRPr lang="en-US" dirty="0"/>
          </a:p>
        </p:txBody>
      </p:sp>
    </p:spTree>
    <p:extLst>
      <p:ext uri="{BB962C8B-B14F-4D97-AF65-F5344CB8AC3E}">
        <p14:creationId xmlns:p14="http://schemas.microsoft.com/office/powerpoint/2010/main" val="445606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red background with a curved edge">
            <a:extLst>
              <a:ext uri="{FF2B5EF4-FFF2-40B4-BE49-F238E27FC236}">
                <a16:creationId xmlns:a16="http://schemas.microsoft.com/office/drawing/2014/main" id="{3CD9830A-22A3-541E-64AB-7D3C91EF80FE}"/>
              </a:ext>
            </a:extLst>
          </p:cNvPr>
          <p:cNvPicPr>
            <a:picLocks noGrp="1" noChangeAspect="1"/>
          </p:cNvPicPr>
          <p:nvPr>
            <p:ph idx="1"/>
          </p:nvPr>
        </p:nvPicPr>
        <p:blipFill>
          <a:blip r:embed="rId2"/>
          <a:stretch>
            <a:fillRect/>
          </a:stretch>
        </p:blipFill>
        <p:spPr>
          <a:xfrm>
            <a:off x="5748" y="1822"/>
            <a:ext cx="12180501" cy="6862189"/>
          </a:xfrm>
        </p:spPr>
      </p:pic>
      <p:pic>
        <p:nvPicPr>
          <p:cNvPr id="5" name="Picture 4" descr="A black shield with white text&#10;&#10;Description automatically generated">
            <a:extLst>
              <a:ext uri="{FF2B5EF4-FFF2-40B4-BE49-F238E27FC236}">
                <a16:creationId xmlns:a16="http://schemas.microsoft.com/office/drawing/2014/main" id="{06E19077-5D11-69C2-398D-0F779439D1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72" y="141799"/>
            <a:ext cx="1491192" cy="1491192"/>
          </a:xfrm>
          <a:prstGeom prst="rect">
            <a:avLst/>
          </a:prstGeom>
        </p:spPr>
      </p:pic>
      <p:pic>
        <p:nvPicPr>
          <p:cNvPr id="7" name="Picture 6">
            <a:extLst>
              <a:ext uri="{FF2B5EF4-FFF2-40B4-BE49-F238E27FC236}">
                <a16:creationId xmlns:a16="http://schemas.microsoft.com/office/drawing/2014/main" id="{BEC343FE-8314-8BDB-5A85-E0928A8173E0}"/>
              </a:ext>
            </a:extLst>
          </p:cNvPr>
          <p:cNvPicPr>
            <a:picLocks noChangeAspect="1"/>
          </p:cNvPicPr>
          <p:nvPr/>
        </p:nvPicPr>
        <p:blipFill>
          <a:blip r:embed="rId4"/>
          <a:stretch>
            <a:fillRect/>
          </a:stretch>
        </p:blipFill>
        <p:spPr>
          <a:xfrm>
            <a:off x="10674012" y="139908"/>
            <a:ext cx="1362075" cy="457200"/>
          </a:xfrm>
          <a:prstGeom prst="rect">
            <a:avLst/>
          </a:prstGeom>
        </p:spPr>
      </p:pic>
      <p:sp>
        <p:nvSpPr>
          <p:cNvPr id="3" name="Content Placeholder 2">
            <a:extLst>
              <a:ext uri="{FF2B5EF4-FFF2-40B4-BE49-F238E27FC236}">
                <a16:creationId xmlns:a16="http://schemas.microsoft.com/office/drawing/2014/main" id="{880651FE-885C-4C9E-8779-6D634E6AB209}"/>
              </a:ext>
            </a:extLst>
          </p:cNvPr>
          <p:cNvSpPr txBox="1">
            <a:spLocks/>
          </p:cNvSpPr>
          <p:nvPr/>
        </p:nvSpPr>
        <p:spPr>
          <a:xfrm>
            <a:off x="838200" y="1333500"/>
            <a:ext cx="10515600" cy="537209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chemeClr val="bg1"/>
                </a:solidFill>
                <a:latin typeface="Lato"/>
                <a:ea typeface="Lato"/>
                <a:cs typeface="Lato"/>
              </a:rPr>
              <a:t>BUCS points differ depending on the league/cup competition your team plays in, in addition to your final league positioning. All points count!</a:t>
            </a:r>
          </a:p>
          <a:p>
            <a:pPr marL="0" indent="0">
              <a:buFont typeface="Arial" panose="020B0604020202020204" pitchFamily="34" charset="0"/>
              <a:buNone/>
            </a:pPr>
            <a:endParaRPr lang="en-US" sz="2000" dirty="0">
              <a:solidFill>
                <a:schemeClr val="bg1"/>
              </a:solidFill>
              <a:latin typeface="Lato"/>
              <a:ea typeface="Lato"/>
              <a:cs typeface="Lato"/>
            </a:endParaRPr>
          </a:p>
          <a:p>
            <a:pPr marL="0" indent="0">
              <a:buFont typeface="Arial" panose="020B0604020202020204" pitchFamily="34" charset="0"/>
              <a:buNone/>
            </a:pPr>
            <a:r>
              <a:rPr lang="en-US" sz="2000" dirty="0">
                <a:solidFill>
                  <a:schemeClr val="bg1"/>
                </a:solidFill>
                <a:latin typeface="Lato"/>
                <a:ea typeface="Lato"/>
                <a:cs typeface="Lato"/>
              </a:rPr>
              <a:t>The number of points available per sport/tier can be found on </a:t>
            </a:r>
            <a:r>
              <a:rPr lang="en-US" sz="2000" dirty="0">
                <a:solidFill>
                  <a:srgbClr val="FFFF00"/>
                </a:solidFill>
                <a:latin typeface="Lato"/>
                <a:ea typeface="Lato"/>
                <a:cs typeface="Lato"/>
                <a:hlinkClick r:id="rId5"/>
              </a:rPr>
              <a:t>Appendix 1</a:t>
            </a:r>
            <a:endParaRPr lang="en-US" sz="2000">
              <a:solidFill>
                <a:srgbClr val="FFFF00"/>
              </a:solidFill>
              <a:latin typeface="Lato"/>
              <a:ea typeface="Lato"/>
              <a:cs typeface="Lato"/>
            </a:endParaRPr>
          </a:p>
          <a:p>
            <a:pPr marL="0" indent="0">
              <a:buFont typeface="Arial" panose="020B0604020202020204" pitchFamily="34" charset="0"/>
              <a:buNone/>
            </a:pPr>
            <a:endParaRPr lang="en-US" sz="2000" dirty="0">
              <a:solidFill>
                <a:srgbClr val="FFFF00"/>
              </a:solidFill>
              <a:latin typeface="Lato"/>
              <a:ea typeface="Lato"/>
              <a:cs typeface="Lato"/>
            </a:endParaRPr>
          </a:p>
          <a:p>
            <a:pPr marL="0" indent="0">
              <a:buFont typeface="Arial" panose="020B0604020202020204" pitchFamily="34" charset="0"/>
              <a:buNone/>
            </a:pPr>
            <a:endParaRPr lang="en-US" sz="2000" dirty="0">
              <a:solidFill>
                <a:srgbClr val="FFFF00"/>
              </a:solidFill>
              <a:latin typeface="Lato"/>
              <a:ea typeface="Lato"/>
              <a:cs typeface="Lato"/>
            </a:endParaRPr>
          </a:p>
          <a:p>
            <a:pPr marL="0" indent="0">
              <a:buFont typeface="Arial" panose="020B0604020202020204" pitchFamily="34" charset="0"/>
              <a:buNone/>
            </a:pPr>
            <a:endParaRPr lang="en-US" sz="2000" dirty="0">
              <a:solidFill>
                <a:srgbClr val="FFFF00"/>
              </a:solidFill>
              <a:latin typeface="Lato"/>
              <a:ea typeface="Lato"/>
              <a:cs typeface="Lato"/>
            </a:endParaRPr>
          </a:p>
          <a:p>
            <a:pPr marL="0" indent="0">
              <a:buFont typeface="Arial" panose="020B0604020202020204" pitchFamily="34" charset="0"/>
              <a:buNone/>
            </a:pPr>
            <a:endParaRPr lang="en-US" sz="2000" dirty="0">
              <a:solidFill>
                <a:srgbClr val="FFFF00"/>
              </a:solidFill>
              <a:latin typeface="Lato"/>
              <a:ea typeface="Lato"/>
              <a:cs typeface="Lato"/>
            </a:endParaRPr>
          </a:p>
          <a:p>
            <a:pPr marL="0" indent="0">
              <a:buNone/>
            </a:pPr>
            <a:endParaRPr lang="en-US" sz="2000" dirty="0">
              <a:solidFill>
                <a:schemeClr val="bg1"/>
              </a:solidFill>
              <a:latin typeface="Lato"/>
              <a:ea typeface="Lato"/>
              <a:cs typeface="Lato"/>
            </a:endParaRPr>
          </a:p>
        </p:txBody>
      </p:sp>
      <p:sp>
        <p:nvSpPr>
          <p:cNvPr id="4" name="TextBox 3">
            <a:extLst>
              <a:ext uri="{FF2B5EF4-FFF2-40B4-BE49-F238E27FC236}">
                <a16:creationId xmlns:a16="http://schemas.microsoft.com/office/drawing/2014/main" id="{7F971965-E0A1-2F8C-727A-8D218CEFD4DC}"/>
              </a:ext>
            </a:extLst>
          </p:cNvPr>
          <p:cNvSpPr txBox="1"/>
          <p:nvPr/>
        </p:nvSpPr>
        <p:spPr>
          <a:xfrm>
            <a:off x="302380" y="2949793"/>
            <a:ext cx="5125961" cy="35035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sz="2000" u="sng" dirty="0">
                <a:solidFill>
                  <a:srgbClr val="FFFF00"/>
                </a:solidFill>
                <a:latin typeface="Lato"/>
                <a:ea typeface="Lato"/>
                <a:cs typeface="Calibri"/>
              </a:rPr>
              <a:t>BUCS WALKOVERS</a:t>
            </a:r>
            <a:r>
              <a:rPr lang="en-US" sz="2000" dirty="0">
                <a:solidFill>
                  <a:srgbClr val="FFFF00"/>
                </a:solidFill>
                <a:latin typeface="Lato"/>
                <a:ea typeface="Lato"/>
                <a:cs typeface="Calibri"/>
              </a:rPr>
              <a:t> </a:t>
            </a:r>
          </a:p>
          <a:p>
            <a:pPr>
              <a:lnSpc>
                <a:spcPct val="90000"/>
              </a:lnSpc>
              <a:spcBef>
                <a:spcPts val="1000"/>
              </a:spcBef>
            </a:pPr>
            <a:r>
              <a:rPr lang="en-US" sz="2000" dirty="0">
                <a:solidFill>
                  <a:srgbClr val="FFFF00"/>
                </a:solidFill>
                <a:latin typeface="Lato"/>
                <a:ea typeface="Lato"/>
                <a:cs typeface="Calibri"/>
              </a:rPr>
              <a:t>Giving away 1 x walkover = lose half teams BUCS points.</a:t>
            </a:r>
          </a:p>
          <a:p>
            <a:pPr>
              <a:lnSpc>
                <a:spcPct val="90000"/>
              </a:lnSpc>
              <a:spcBef>
                <a:spcPts val="1000"/>
              </a:spcBef>
            </a:pPr>
            <a:r>
              <a:rPr lang="en-US" sz="2000" dirty="0">
                <a:solidFill>
                  <a:srgbClr val="FFFF00"/>
                </a:solidFill>
                <a:latin typeface="Lato"/>
                <a:ea typeface="Lato"/>
                <a:cs typeface="Calibri"/>
              </a:rPr>
              <a:t>Giving away 2 x walkover = lose ALL teams BUCS points.</a:t>
            </a:r>
          </a:p>
          <a:p>
            <a:pPr>
              <a:lnSpc>
                <a:spcPct val="90000"/>
              </a:lnSpc>
              <a:spcBef>
                <a:spcPts val="1000"/>
              </a:spcBef>
            </a:pPr>
            <a:r>
              <a:rPr lang="en-US" sz="2000" u="sng" dirty="0">
                <a:solidFill>
                  <a:srgbClr val="FFFF00"/>
                </a:solidFill>
                <a:latin typeface="Lato"/>
                <a:ea typeface="Lato"/>
                <a:cs typeface="Calibri"/>
              </a:rPr>
              <a:t>We must do everything possible to avoid any walkovers</a:t>
            </a:r>
            <a:r>
              <a:rPr lang="en-US" sz="2000" dirty="0">
                <a:solidFill>
                  <a:srgbClr val="FFFF00"/>
                </a:solidFill>
                <a:latin typeface="Lato"/>
                <a:ea typeface="Lato"/>
                <a:cs typeface="Calibri"/>
              </a:rPr>
              <a:t>!</a:t>
            </a:r>
          </a:p>
          <a:p>
            <a:pPr>
              <a:lnSpc>
                <a:spcPct val="90000"/>
              </a:lnSpc>
              <a:spcBef>
                <a:spcPts val="1000"/>
              </a:spcBef>
            </a:pPr>
            <a:endParaRPr lang="en-US" sz="2000" dirty="0">
              <a:solidFill>
                <a:srgbClr val="FFFF00"/>
              </a:solidFill>
              <a:latin typeface="Lato"/>
              <a:ea typeface="Lato"/>
              <a:cs typeface="Calibri"/>
            </a:endParaRPr>
          </a:p>
          <a:p>
            <a:pPr>
              <a:lnSpc>
                <a:spcPct val="90000"/>
              </a:lnSpc>
              <a:spcBef>
                <a:spcPts val="1000"/>
              </a:spcBef>
            </a:pPr>
            <a:endParaRPr lang="en-GB" sz="2000" dirty="0">
              <a:solidFill>
                <a:srgbClr val="FFFF00"/>
              </a:solidFill>
              <a:latin typeface="Lato"/>
              <a:ea typeface="Lato"/>
              <a:cs typeface="Calibri"/>
            </a:endParaRPr>
          </a:p>
          <a:p>
            <a:pPr algn="l"/>
            <a:endParaRPr lang="en-GB" dirty="0">
              <a:latin typeface="Lato"/>
              <a:ea typeface="Lato"/>
              <a:cs typeface="Calibri"/>
            </a:endParaRPr>
          </a:p>
        </p:txBody>
      </p:sp>
      <p:sp>
        <p:nvSpPr>
          <p:cNvPr id="9" name="Title 1">
            <a:extLst>
              <a:ext uri="{FF2B5EF4-FFF2-40B4-BE49-F238E27FC236}">
                <a16:creationId xmlns:a16="http://schemas.microsoft.com/office/drawing/2014/main" id="{BAB23E40-AA6F-185F-ACEB-A2B0AF271263}"/>
              </a:ext>
            </a:extLst>
          </p:cNvPr>
          <p:cNvSpPr txBox="1">
            <a:spLocks/>
          </p:cNvSpPr>
          <p:nvPr/>
        </p:nvSpPr>
        <p:spPr>
          <a:xfrm>
            <a:off x="838200" y="13615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Bebas Neue"/>
                <a:cs typeface="Aharoni"/>
              </a:rPr>
              <a:t>BUCS POINTS</a:t>
            </a:r>
            <a:endParaRPr lang="en-GB">
              <a:solidFill>
                <a:schemeClr val="bg1"/>
              </a:solidFill>
              <a:latin typeface="Bebas Neue"/>
              <a:cs typeface="Aharoni" panose="02010803020104030203" pitchFamily="2" charset="-79"/>
            </a:endParaRPr>
          </a:p>
        </p:txBody>
      </p:sp>
      <p:pic>
        <p:nvPicPr>
          <p:cNvPr id="2" name="Picture 1" descr="A table with numbers and numbers&#10;&#10;Description automatically generated">
            <a:extLst>
              <a:ext uri="{FF2B5EF4-FFF2-40B4-BE49-F238E27FC236}">
                <a16:creationId xmlns:a16="http://schemas.microsoft.com/office/drawing/2014/main" id="{DFE3BFB2-D49E-6C10-C334-F5387E163A4A}"/>
              </a:ext>
            </a:extLst>
          </p:cNvPr>
          <p:cNvPicPr>
            <a:picLocks noChangeAspect="1"/>
          </p:cNvPicPr>
          <p:nvPr/>
        </p:nvPicPr>
        <p:blipFill>
          <a:blip r:embed="rId6"/>
          <a:stretch>
            <a:fillRect/>
          </a:stretch>
        </p:blipFill>
        <p:spPr>
          <a:xfrm>
            <a:off x="5837162" y="3162805"/>
            <a:ext cx="6214533" cy="2975628"/>
          </a:xfrm>
          <a:prstGeom prst="rect">
            <a:avLst/>
          </a:prstGeom>
        </p:spPr>
      </p:pic>
    </p:spTree>
    <p:extLst>
      <p:ext uri="{BB962C8B-B14F-4D97-AF65-F5344CB8AC3E}">
        <p14:creationId xmlns:p14="http://schemas.microsoft.com/office/powerpoint/2010/main" val="166625740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red background with a curved edge">
            <a:extLst>
              <a:ext uri="{FF2B5EF4-FFF2-40B4-BE49-F238E27FC236}">
                <a16:creationId xmlns:a16="http://schemas.microsoft.com/office/drawing/2014/main" id="{3CD9830A-22A3-541E-64AB-7D3C91EF80FE}"/>
              </a:ext>
            </a:extLst>
          </p:cNvPr>
          <p:cNvPicPr>
            <a:picLocks noGrp="1" noChangeAspect="1"/>
          </p:cNvPicPr>
          <p:nvPr>
            <p:ph idx="1"/>
          </p:nvPr>
        </p:nvPicPr>
        <p:blipFill>
          <a:blip r:embed="rId2"/>
          <a:stretch>
            <a:fillRect/>
          </a:stretch>
        </p:blipFill>
        <p:spPr>
          <a:xfrm>
            <a:off x="5748" y="1822"/>
            <a:ext cx="12180501" cy="6862189"/>
          </a:xfrm>
        </p:spPr>
      </p:pic>
      <p:pic>
        <p:nvPicPr>
          <p:cNvPr id="5" name="Picture 4" descr="A black shield with white text&#10;&#10;Description automatically generated">
            <a:extLst>
              <a:ext uri="{FF2B5EF4-FFF2-40B4-BE49-F238E27FC236}">
                <a16:creationId xmlns:a16="http://schemas.microsoft.com/office/drawing/2014/main" id="{06E19077-5D11-69C2-398D-0F779439D1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72" y="141799"/>
            <a:ext cx="1491192" cy="1491192"/>
          </a:xfrm>
          <a:prstGeom prst="rect">
            <a:avLst/>
          </a:prstGeom>
        </p:spPr>
      </p:pic>
      <p:pic>
        <p:nvPicPr>
          <p:cNvPr id="7" name="Picture 6">
            <a:extLst>
              <a:ext uri="{FF2B5EF4-FFF2-40B4-BE49-F238E27FC236}">
                <a16:creationId xmlns:a16="http://schemas.microsoft.com/office/drawing/2014/main" id="{BEC343FE-8314-8BDB-5A85-E0928A8173E0}"/>
              </a:ext>
            </a:extLst>
          </p:cNvPr>
          <p:cNvPicPr>
            <a:picLocks noChangeAspect="1"/>
          </p:cNvPicPr>
          <p:nvPr/>
        </p:nvPicPr>
        <p:blipFill>
          <a:blip r:embed="rId4"/>
          <a:stretch>
            <a:fillRect/>
          </a:stretch>
        </p:blipFill>
        <p:spPr>
          <a:xfrm>
            <a:off x="10674012" y="139908"/>
            <a:ext cx="1362075" cy="457200"/>
          </a:xfrm>
          <a:prstGeom prst="rect">
            <a:avLst/>
          </a:prstGeom>
        </p:spPr>
      </p:pic>
      <p:sp>
        <p:nvSpPr>
          <p:cNvPr id="4" name="Title 3">
            <a:extLst>
              <a:ext uri="{FF2B5EF4-FFF2-40B4-BE49-F238E27FC236}">
                <a16:creationId xmlns:a16="http://schemas.microsoft.com/office/drawing/2014/main" id="{F6B8F8DB-192F-3028-80BF-66FC93F11222}"/>
              </a:ext>
            </a:extLst>
          </p:cNvPr>
          <p:cNvSpPr>
            <a:spLocks noGrp="1"/>
          </p:cNvSpPr>
          <p:nvPr>
            <p:ph type="title"/>
          </p:nvPr>
        </p:nvSpPr>
        <p:spPr/>
        <p:txBody>
          <a:bodyPr/>
          <a:lstStyle/>
          <a:p>
            <a:pPr algn="ctr"/>
            <a:r>
              <a:rPr lang="en-GB" dirty="0">
                <a:solidFill>
                  <a:schemeClr val="bg1"/>
                </a:solidFill>
                <a:latin typeface="Bebas Neue"/>
                <a:cs typeface="Calibri Light"/>
              </a:rPr>
              <a:t>BUCS PLAY HELP AND SUPPORT</a:t>
            </a:r>
            <a:endParaRPr lang="en-US">
              <a:solidFill>
                <a:schemeClr val="bg1"/>
              </a:solidFill>
              <a:latin typeface="Bebas Neue"/>
              <a:cs typeface="Calibri Light"/>
            </a:endParaRPr>
          </a:p>
        </p:txBody>
      </p:sp>
      <p:pic>
        <p:nvPicPr>
          <p:cNvPr id="3" name="Picture 2" descr="A screenshot of a website&#10;&#10;Description automatically generated">
            <a:extLst>
              <a:ext uri="{FF2B5EF4-FFF2-40B4-BE49-F238E27FC236}">
                <a16:creationId xmlns:a16="http://schemas.microsoft.com/office/drawing/2014/main" id="{D8ABD95E-2B65-C25A-4C1A-B159B1574AD8}"/>
              </a:ext>
            </a:extLst>
          </p:cNvPr>
          <p:cNvPicPr>
            <a:picLocks noChangeAspect="1"/>
          </p:cNvPicPr>
          <p:nvPr/>
        </p:nvPicPr>
        <p:blipFill>
          <a:blip r:embed="rId5"/>
          <a:stretch>
            <a:fillRect/>
          </a:stretch>
        </p:blipFill>
        <p:spPr>
          <a:xfrm>
            <a:off x="1168400" y="1752073"/>
            <a:ext cx="9915676" cy="5047186"/>
          </a:xfrm>
          <a:prstGeom prst="rect">
            <a:avLst/>
          </a:prstGeom>
        </p:spPr>
      </p:pic>
    </p:spTree>
    <p:extLst>
      <p:ext uri="{BB962C8B-B14F-4D97-AF65-F5344CB8AC3E}">
        <p14:creationId xmlns:p14="http://schemas.microsoft.com/office/powerpoint/2010/main" val="132727601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red background with a curved edge">
            <a:extLst>
              <a:ext uri="{FF2B5EF4-FFF2-40B4-BE49-F238E27FC236}">
                <a16:creationId xmlns:a16="http://schemas.microsoft.com/office/drawing/2014/main" id="{3CD9830A-22A3-541E-64AB-7D3C91EF80FE}"/>
              </a:ext>
            </a:extLst>
          </p:cNvPr>
          <p:cNvPicPr>
            <a:picLocks noGrp="1" noChangeAspect="1"/>
          </p:cNvPicPr>
          <p:nvPr>
            <p:ph idx="1"/>
          </p:nvPr>
        </p:nvPicPr>
        <p:blipFill>
          <a:blip r:embed="rId2"/>
          <a:stretch>
            <a:fillRect/>
          </a:stretch>
        </p:blipFill>
        <p:spPr>
          <a:xfrm>
            <a:off x="5748" y="-217737"/>
            <a:ext cx="12180501" cy="6862189"/>
          </a:xfrm>
        </p:spPr>
      </p:pic>
      <p:pic>
        <p:nvPicPr>
          <p:cNvPr id="5" name="Picture 4" descr="A black shield with white text&#10;&#10;Description automatically generated">
            <a:extLst>
              <a:ext uri="{FF2B5EF4-FFF2-40B4-BE49-F238E27FC236}">
                <a16:creationId xmlns:a16="http://schemas.microsoft.com/office/drawing/2014/main" id="{06E19077-5D11-69C2-398D-0F779439D1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72" y="141799"/>
            <a:ext cx="1491192" cy="1491192"/>
          </a:xfrm>
          <a:prstGeom prst="rect">
            <a:avLst/>
          </a:prstGeom>
        </p:spPr>
      </p:pic>
      <p:pic>
        <p:nvPicPr>
          <p:cNvPr id="7" name="Picture 6">
            <a:extLst>
              <a:ext uri="{FF2B5EF4-FFF2-40B4-BE49-F238E27FC236}">
                <a16:creationId xmlns:a16="http://schemas.microsoft.com/office/drawing/2014/main" id="{BEC343FE-8314-8BDB-5A85-E0928A8173E0}"/>
              </a:ext>
            </a:extLst>
          </p:cNvPr>
          <p:cNvPicPr>
            <a:picLocks noChangeAspect="1"/>
          </p:cNvPicPr>
          <p:nvPr/>
        </p:nvPicPr>
        <p:blipFill>
          <a:blip r:embed="rId4"/>
          <a:stretch>
            <a:fillRect/>
          </a:stretch>
        </p:blipFill>
        <p:spPr>
          <a:xfrm>
            <a:off x="10674012" y="139908"/>
            <a:ext cx="1362075" cy="457200"/>
          </a:xfrm>
          <a:prstGeom prst="rect">
            <a:avLst/>
          </a:prstGeom>
        </p:spPr>
      </p:pic>
      <p:sp>
        <p:nvSpPr>
          <p:cNvPr id="4" name="Title 3">
            <a:extLst>
              <a:ext uri="{FF2B5EF4-FFF2-40B4-BE49-F238E27FC236}">
                <a16:creationId xmlns:a16="http://schemas.microsoft.com/office/drawing/2014/main" id="{F6B8F8DB-192F-3028-80BF-66FC93F11222}"/>
              </a:ext>
            </a:extLst>
          </p:cNvPr>
          <p:cNvSpPr>
            <a:spLocks noGrp="1"/>
          </p:cNvSpPr>
          <p:nvPr>
            <p:ph type="title"/>
          </p:nvPr>
        </p:nvSpPr>
        <p:spPr>
          <a:xfrm>
            <a:off x="726688" y="142101"/>
            <a:ext cx="10515600" cy="1325563"/>
          </a:xfrm>
        </p:spPr>
        <p:txBody>
          <a:bodyPr/>
          <a:lstStyle/>
          <a:p>
            <a:pPr algn="ctr"/>
            <a:r>
              <a:rPr lang="en-GB" dirty="0">
                <a:solidFill>
                  <a:schemeClr val="bg1"/>
                </a:solidFill>
                <a:latin typeface="Bebas Neue"/>
                <a:cs typeface="Calibri Light"/>
              </a:rPr>
              <a:t>QUESTIONS</a:t>
            </a:r>
            <a:r>
              <a:rPr lang="en-GB" sz="6600" dirty="0">
                <a:solidFill>
                  <a:schemeClr val="bg1"/>
                </a:solidFill>
                <a:latin typeface="Aharoni"/>
                <a:cs typeface="Calibri Light"/>
              </a:rPr>
              <a:t>?</a:t>
            </a:r>
          </a:p>
        </p:txBody>
      </p:sp>
      <p:sp>
        <p:nvSpPr>
          <p:cNvPr id="2" name="TextBox 1">
            <a:extLst>
              <a:ext uri="{FF2B5EF4-FFF2-40B4-BE49-F238E27FC236}">
                <a16:creationId xmlns:a16="http://schemas.microsoft.com/office/drawing/2014/main" id="{1383FB70-D80E-14D5-77F9-E2A314EEFD34}"/>
              </a:ext>
            </a:extLst>
          </p:cNvPr>
          <p:cNvSpPr txBox="1"/>
          <p:nvPr/>
        </p:nvSpPr>
        <p:spPr>
          <a:xfrm>
            <a:off x="1152293" y="1347439"/>
            <a:ext cx="9720146"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2400" dirty="0">
              <a:solidFill>
                <a:schemeClr val="bg1"/>
              </a:solidFill>
              <a:latin typeface="Aharoni"/>
              <a:cs typeface="Calibri"/>
            </a:endParaRPr>
          </a:p>
          <a:p>
            <a:endParaRPr lang="en-GB" dirty="0">
              <a:cs typeface="Calibri"/>
            </a:endParaRPr>
          </a:p>
        </p:txBody>
      </p:sp>
    </p:spTree>
    <p:extLst>
      <p:ext uri="{BB962C8B-B14F-4D97-AF65-F5344CB8AC3E}">
        <p14:creationId xmlns:p14="http://schemas.microsoft.com/office/powerpoint/2010/main" val="41370239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red background with a curved edge">
            <a:extLst>
              <a:ext uri="{FF2B5EF4-FFF2-40B4-BE49-F238E27FC236}">
                <a16:creationId xmlns:a16="http://schemas.microsoft.com/office/drawing/2014/main" id="{3CD9830A-22A3-541E-64AB-7D3C91EF80FE}"/>
              </a:ext>
            </a:extLst>
          </p:cNvPr>
          <p:cNvPicPr>
            <a:picLocks noGrp="1" noChangeAspect="1"/>
          </p:cNvPicPr>
          <p:nvPr>
            <p:ph idx="1"/>
          </p:nvPr>
        </p:nvPicPr>
        <p:blipFill>
          <a:blip r:embed="rId2"/>
          <a:stretch>
            <a:fillRect/>
          </a:stretch>
        </p:blipFill>
        <p:spPr>
          <a:xfrm>
            <a:off x="5748" y="1822"/>
            <a:ext cx="12180501" cy="6862189"/>
          </a:xfrm>
        </p:spPr>
      </p:pic>
      <p:pic>
        <p:nvPicPr>
          <p:cNvPr id="5" name="Picture 4" descr="A black shield with white text&#10;&#10;Description automatically generated">
            <a:extLst>
              <a:ext uri="{FF2B5EF4-FFF2-40B4-BE49-F238E27FC236}">
                <a16:creationId xmlns:a16="http://schemas.microsoft.com/office/drawing/2014/main" id="{06E19077-5D11-69C2-398D-0F779439D1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72" y="141799"/>
            <a:ext cx="1491192" cy="1491192"/>
          </a:xfrm>
          <a:prstGeom prst="rect">
            <a:avLst/>
          </a:prstGeom>
        </p:spPr>
      </p:pic>
      <p:pic>
        <p:nvPicPr>
          <p:cNvPr id="7" name="Picture 6">
            <a:extLst>
              <a:ext uri="{FF2B5EF4-FFF2-40B4-BE49-F238E27FC236}">
                <a16:creationId xmlns:a16="http://schemas.microsoft.com/office/drawing/2014/main" id="{BEC343FE-8314-8BDB-5A85-E0928A8173E0}"/>
              </a:ext>
            </a:extLst>
          </p:cNvPr>
          <p:cNvPicPr>
            <a:picLocks noChangeAspect="1"/>
          </p:cNvPicPr>
          <p:nvPr/>
        </p:nvPicPr>
        <p:blipFill>
          <a:blip r:embed="rId4"/>
          <a:stretch>
            <a:fillRect/>
          </a:stretch>
        </p:blipFill>
        <p:spPr>
          <a:xfrm>
            <a:off x="10674012" y="139908"/>
            <a:ext cx="1362075" cy="457200"/>
          </a:xfrm>
          <a:prstGeom prst="rect">
            <a:avLst/>
          </a:prstGeom>
        </p:spPr>
      </p:pic>
      <p:sp>
        <p:nvSpPr>
          <p:cNvPr id="3" name="Content Placeholder 2">
            <a:extLst>
              <a:ext uri="{FF2B5EF4-FFF2-40B4-BE49-F238E27FC236}">
                <a16:creationId xmlns:a16="http://schemas.microsoft.com/office/drawing/2014/main" id="{C7C1F3C4-A4DE-F019-2399-CC591FF4CB5F}"/>
              </a:ext>
            </a:extLst>
          </p:cNvPr>
          <p:cNvSpPr txBox="1">
            <a:spLocks/>
          </p:cNvSpPr>
          <p:nvPr/>
        </p:nvSpPr>
        <p:spPr>
          <a:xfrm>
            <a:off x="838200" y="1333501"/>
            <a:ext cx="10515600" cy="507885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solidFill>
                  <a:schemeClr val="bg1"/>
                </a:solidFill>
                <a:latin typeface="Lato"/>
                <a:ea typeface="Lato"/>
                <a:cs typeface="Lato"/>
              </a:rPr>
              <a:t>Overall BUCS points are an accumulation of points awarded for league positions, cup competitions and individual/team entries.</a:t>
            </a:r>
          </a:p>
          <a:p>
            <a:pPr marL="0" indent="0">
              <a:buFont typeface="Arial" panose="020B0604020202020204" pitchFamily="34" charset="0"/>
              <a:buNone/>
            </a:pPr>
            <a:endParaRPr lang="en-US" sz="2400" dirty="0">
              <a:solidFill>
                <a:schemeClr val="bg1"/>
              </a:solidFill>
              <a:latin typeface="Lato"/>
              <a:ea typeface="Lato"/>
              <a:cs typeface="Lato"/>
            </a:endParaRPr>
          </a:p>
          <a:p>
            <a:pPr marL="0" indent="0">
              <a:buNone/>
            </a:pPr>
            <a:r>
              <a:rPr lang="en-US" sz="2400" dirty="0">
                <a:solidFill>
                  <a:schemeClr val="bg1"/>
                </a:solidFill>
                <a:latin typeface="Lato"/>
                <a:ea typeface="Lato"/>
                <a:cs typeface="Lato"/>
              </a:rPr>
              <a:t>Last season (22/23) we achieved 1522 BUCS points finishing 32</a:t>
            </a:r>
            <a:r>
              <a:rPr lang="en-US" sz="2400" baseline="30000" dirty="0">
                <a:solidFill>
                  <a:schemeClr val="bg1"/>
                </a:solidFill>
                <a:latin typeface="Lato"/>
                <a:ea typeface="Lato"/>
                <a:cs typeface="Lato"/>
              </a:rPr>
              <a:t>nd</a:t>
            </a:r>
            <a:r>
              <a:rPr lang="en-US" sz="2400" dirty="0">
                <a:solidFill>
                  <a:schemeClr val="bg1"/>
                </a:solidFill>
                <a:latin typeface="Lato"/>
                <a:ea typeface="Lato"/>
                <a:cs typeface="Lato"/>
              </a:rPr>
              <a:t> in the BUCS league table, our highest points ever BUT UEA have got in front of us!</a:t>
            </a:r>
            <a:endParaRPr lang="en-US" sz="2400">
              <a:solidFill>
                <a:schemeClr val="bg1"/>
              </a:solidFill>
              <a:latin typeface="Lato"/>
              <a:ea typeface="Lato"/>
              <a:cs typeface="Lato"/>
            </a:endParaRPr>
          </a:p>
          <a:p>
            <a:pPr marL="0" indent="0">
              <a:buFont typeface="Arial" panose="020B0604020202020204" pitchFamily="34" charset="0"/>
              <a:buNone/>
            </a:pPr>
            <a:endParaRPr lang="en-US" sz="2400" u="sng" dirty="0">
              <a:solidFill>
                <a:schemeClr val="bg1"/>
              </a:solidFill>
              <a:latin typeface="Lato"/>
              <a:ea typeface="Lato"/>
              <a:cs typeface="Lato"/>
            </a:endParaRPr>
          </a:p>
          <a:p>
            <a:pPr marL="0" indent="0">
              <a:buFont typeface="Arial" panose="020B0604020202020204" pitchFamily="34" charset="0"/>
              <a:buNone/>
            </a:pPr>
            <a:endParaRPr lang="en-US" sz="2400" dirty="0">
              <a:solidFill>
                <a:schemeClr val="bg1"/>
              </a:solidFill>
              <a:latin typeface="Lato"/>
              <a:ea typeface="Lato"/>
              <a:cs typeface="Lato"/>
            </a:endParaRPr>
          </a:p>
        </p:txBody>
      </p:sp>
      <p:sp>
        <p:nvSpPr>
          <p:cNvPr id="9" name="Title 1">
            <a:extLst>
              <a:ext uri="{FF2B5EF4-FFF2-40B4-BE49-F238E27FC236}">
                <a16:creationId xmlns:a16="http://schemas.microsoft.com/office/drawing/2014/main" id="{A8782FFF-6066-360C-D452-7B033635B8DC}"/>
              </a:ext>
            </a:extLst>
          </p:cNvPr>
          <p:cNvSpPr txBox="1">
            <a:spLocks/>
          </p:cNvSpPr>
          <p:nvPr/>
        </p:nvSpPr>
        <p:spPr>
          <a:xfrm>
            <a:off x="838200" y="13615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Bebas Neue"/>
                <a:cs typeface="Aharoni"/>
              </a:rPr>
              <a:t>BUCS LEAGUE TABLE</a:t>
            </a:r>
            <a:endParaRPr lang="en-GB">
              <a:solidFill>
                <a:schemeClr val="bg1"/>
              </a:solidFill>
              <a:latin typeface="Bebas Neue"/>
              <a:cs typeface="Aharoni" panose="02010803020104030203" pitchFamily="2" charset="-79"/>
            </a:endParaRPr>
          </a:p>
        </p:txBody>
      </p:sp>
      <p:pic>
        <p:nvPicPr>
          <p:cNvPr id="10" name="Picture 9" descr="A screenshot of a computer&#10;&#10;Description automatically generated">
            <a:extLst>
              <a:ext uri="{FF2B5EF4-FFF2-40B4-BE49-F238E27FC236}">
                <a16:creationId xmlns:a16="http://schemas.microsoft.com/office/drawing/2014/main" id="{D9582FF6-6461-36F1-2195-3DA4E0645F18}"/>
              </a:ext>
            </a:extLst>
          </p:cNvPr>
          <p:cNvPicPr>
            <a:picLocks noChangeAspect="1"/>
          </p:cNvPicPr>
          <p:nvPr/>
        </p:nvPicPr>
        <p:blipFill>
          <a:blip r:embed="rId5"/>
          <a:stretch>
            <a:fillRect/>
          </a:stretch>
        </p:blipFill>
        <p:spPr>
          <a:xfrm>
            <a:off x="2789162" y="3700041"/>
            <a:ext cx="6395961" cy="2929252"/>
          </a:xfrm>
          <a:prstGeom prst="rect">
            <a:avLst/>
          </a:prstGeom>
        </p:spPr>
      </p:pic>
    </p:spTree>
    <p:extLst>
      <p:ext uri="{BB962C8B-B14F-4D97-AF65-F5344CB8AC3E}">
        <p14:creationId xmlns:p14="http://schemas.microsoft.com/office/powerpoint/2010/main" val="1792545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red background with a curved edge">
            <a:extLst>
              <a:ext uri="{FF2B5EF4-FFF2-40B4-BE49-F238E27FC236}">
                <a16:creationId xmlns:a16="http://schemas.microsoft.com/office/drawing/2014/main" id="{3CD9830A-22A3-541E-64AB-7D3C91EF80FE}"/>
              </a:ext>
            </a:extLst>
          </p:cNvPr>
          <p:cNvPicPr>
            <a:picLocks noGrp="1" noChangeAspect="1"/>
          </p:cNvPicPr>
          <p:nvPr>
            <p:ph idx="1"/>
          </p:nvPr>
        </p:nvPicPr>
        <p:blipFill>
          <a:blip r:embed="rId2"/>
          <a:stretch>
            <a:fillRect/>
          </a:stretch>
        </p:blipFill>
        <p:spPr>
          <a:xfrm>
            <a:off x="5748" y="1822"/>
            <a:ext cx="12180501" cy="6862189"/>
          </a:xfrm>
        </p:spPr>
      </p:pic>
      <p:pic>
        <p:nvPicPr>
          <p:cNvPr id="5" name="Picture 4" descr="A black shield with white text&#10;&#10;Description automatically generated">
            <a:extLst>
              <a:ext uri="{FF2B5EF4-FFF2-40B4-BE49-F238E27FC236}">
                <a16:creationId xmlns:a16="http://schemas.microsoft.com/office/drawing/2014/main" id="{06E19077-5D11-69C2-398D-0F779439D1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72" y="141799"/>
            <a:ext cx="1491192" cy="1491192"/>
          </a:xfrm>
          <a:prstGeom prst="rect">
            <a:avLst/>
          </a:prstGeom>
        </p:spPr>
      </p:pic>
      <p:pic>
        <p:nvPicPr>
          <p:cNvPr id="7" name="Picture 6">
            <a:extLst>
              <a:ext uri="{FF2B5EF4-FFF2-40B4-BE49-F238E27FC236}">
                <a16:creationId xmlns:a16="http://schemas.microsoft.com/office/drawing/2014/main" id="{BEC343FE-8314-8BDB-5A85-E0928A8173E0}"/>
              </a:ext>
            </a:extLst>
          </p:cNvPr>
          <p:cNvPicPr>
            <a:picLocks noChangeAspect="1"/>
          </p:cNvPicPr>
          <p:nvPr/>
        </p:nvPicPr>
        <p:blipFill>
          <a:blip r:embed="rId4"/>
          <a:stretch>
            <a:fillRect/>
          </a:stretch>
        </p:blipFill>
        <p:spPr>
          <a:xfrm>
            <a:off x="10674012" y="139908"/>
            <a:ext cx="1362075" cy="457200"/>
          </a:xfrm>
          <a:prstGeom prst="rect">
            <a:avLst/>
          </a:prstGeom>
        </p:spPr>
      </p:pic>
      <p:sp>
        <p:nvSpPr>
          <p:cNvPr id="4" name="TextBox 3">
            <a:extLst>
              <a:ext uri="{FF2B5EF4-FFF2-40B4-BE49-F238E27FC236}">
                <a16:creationId xmlns:a16="http://schemas.microsoft.com/office/drawing/2014/main" id="{BF2C69E6-D696-EBFB-EB68-673EB5AD68DA}"/>
              </a:ext>
            </a:extLst>
          </p:cNvPr>
          <p:cNvSpPr txBox="1"/>
          <p:nvPr/>
        </p:nvSpPr>
        <p:spPr>
          <a:xfrm>
            <a:off x="3132666" y="237066"/>
            <a:ext cx="6373284" cy="984885"/>
          </a:xfrm>
          <a:prstGeom prst="rect">
            <a:avLst/>
          </a:prstGeom>
          <a:noFill/>
        </p:spPr>
        <p:txBody>
          <a:bodyPr wrap="square" lIns="91440" tIns="45720" rIns="91440" bIns="45720" rtlCol="0" anchor="t">
            <a:spAutoFit/>
          </a:bodyPr>
          <a:lstStyle/>
          <a:p>
            <a:pPr algn="ctr"/>
            <a:r>
              <a:rPr lang="en-US" sz="4000" dirty="0">
                <a:solidFill>
                  <a:schemeClr val="bg1"/>
                </a:solidFill>
                <a:latin typeface="Bebas Neue"/>
              </a:rPr>
              <a:t>being excused from lectures</a:t>
            </a:r>
          </a:p>
          <a:p>
            <a:endParaRPr lang="en-GB" i="1" dirty="0"/>
          </a:p>
        </p:txBody>
      </p:sp>
      <p:sp>
        <p:nvSpPr>
          <p:cNvPr id="10" name="TextBox 9">
            <a:extLst>
              <a:ext uri="{FF2B5EF4-FFF2-40B4-BE49-F238E27FC236}">
                <a16:creationId xmlns:a16="http://schemas.microsoft.com/office/drawing/2014/main" id="{DACA6298-AFDE-A1A9-E758-C08DF283416B}"/>
              </a:ext>
            </a:extLst>
          </p:cNvPr>
          <p:cNvSpPr txBox="1"/>
          <p:nvPr/>
        </p:nvSpPr>
        <p:spPr>
          <a:xfrm>
            <a:off x="888999" y="1221951"/>
            <a:ext cx="10582449" cy="5632311"/>
          </a:xfrm>
          <a:prstGeom prst="rect">
            <a:avLst/>
          </a:prstGeom>
          <a:noFill/>
        </p:spPr>
        <p:txBody>
          <a:bodyPr wrap="square" lIns="91440" tIns="45720" rIns="91440" bIns="45720" rtlCol="0" anchor="t">
            <a:spAutoFit/>
          </a:bodyPr>
          <a:lstStyle/>
          <a:p>
            <a:pPr algn="ctr"/>
            <a:r>
              <a:rPr lang="en-GB" sz="2400" dirty="0">
                <a:solidFill>
                  <a:schemeClr val="bg1"/>
                </a:solidFill>
                <a:latin typeface="Lato"/>
                <a:ea typeface="Lato"/>
                <a:cs typeface="Lato"/>
              </a:rPr>
              <a:t>Whilst the university should have no scheduled lectures on a Wednesday afternoon, we know that players needs to skip Wednesday morning lectures/classes in order to travel to away matches. We have an agreement with the Academic Registrar &amp; Vice Chancellor for students to be excused from Wednesday lectures when competing for the University.</a:t>
            </a:r>
          </a:p>
          <a:p>
            <a:endParaRPr lang="en-GB" sz="2400" b="1" dirty="0">
              <a:solidFill>
                <a:schemeClr val="bg1"/>
              </a:solidFill>
              <a:latin typeface="Lato"/>
              <a:ea typeface="Lato"/>
              <a:cs typeface="Lato"/>
            </a:endParaRPr>
          </a:p>
          <a:p>
            <a:r>
              <a:rPr lang="en-GB" sz="2400" b="1" dirty="0">
                <a:solidFill>
                  <a:schemeClr val="bg1"/>
                </a:solidFill>
                <a:latin typeface="Lato"/>
                <a:ea typeface="Lato"/>
                <a:cs typeface="Lato"/>
              </a:rPr>
              <a:t>How to get excused from lectures/classes:</a:t>
            </a:r>
          </a:p>
          <a:p>
            <a:pPr marL="342900" indent="-342900">
              <a:buFont typeface="Arial" panose="020B0604020202020204" pitchFamily="34" charset="0"/>
              <a:buChar char="•"/>
            </a:pPr>
            <a:endParaRPr lang="en-GB" sz="2400" dirty="0">
              <a:solidFill>
                <a:schemeClr val="bg1"/>
              </a:solidFill>
              <a:latin typeface="Lato"/>
              <a:ea typeface="Lato"/>
              <a:cs typeface="Lato"/>
            </a:endParaRPr>
          </a:p>
          <a:p>
            <a:pPr marL="342900" indent="-342900">
              <a:buFont typeface="Arial" panose="020B0604020202020204" pitchFamily="34" charset="0"/>
              <a:buChar char="•"/>
            </a:pPr>
            <a:r>
              <a:rPr lang="en-GB" sz="2400" dirty="0">
                <a:solidFill>
                  <a:schemeClr val="bg1"/>
                </a:solidFill>
                <a:latin typeface="Lato"/>
                <a:ea typeface="Lato"/>
                <a:cs typeface="Lato"/>
              </a:rPr>
              <a:t>Through the </a:t>
            </a:r>
            <a:r>
              <a:rPr lang="en-GB" sz="2400" b="1" dirty="0">
                <a:solidFill>
                  <a:schemeClr val="bg1"/>
                </a:solidFill>
                <a:latin typeface="Lato"/>
                <a:ea typeface="Lato"/>
                <a:cs typeface="Lato"/>
              </a:rPr>
              <a:t>‘My Essex Portal’ </a:t>
            </a:r>
            <a:r>
              <a:rPr lang="en-GB" sz="2400" dirty="0">
                <a:solidFill>
                  <a:schemeClr val="bg1"/>
                </a:solidFill>
                <a:latin typeface="Lato"/>
                <a:ea typeface="Lato"/>
                <a:cs typeface="Lato"/>
              </a:rPr>
              <a:t>you can notify an absence for sport. We’ll then approve it, but </a:t>
            </a:r>
            <a:r>
              <a:rPr lang="en-GB" sz="2400" dirty="0">
                <a:solidFill>
                  <a:srgbClr val="FFFF00"/>
                </a:solidFill>
                <a:latin typeface="Lato"/>
                <a:ea typeface="Lato"/>
                <a:cs typeface="Lato"/>
              </a:rPr>
              <a:t>only if you are listed on the team sheet</a:t>
            </a:r>
            <a:r>
              <a:rPr lang="en-GB" sz="2400" dirty="0">
                <a:solidFill>
                  <a:schemeClr val="bg1"/>
                </a:solidFill>
                <a:latin typeface="Lato"/>
                <a:ea typeface="Lato"/>
                <a:cs typeface="Lato"/>
              </a:rPr>
              <a:t>. </a:t>
            </a:r>
          </a:p>
          <a:p>
            <a:endParaRPr lang="en-GB" sz="2400" dirty="0">
              <a:solidFill>
                <a:schemeClr val="bg1"/>
              </a:solidFill>
              <a:latin typeface="Lato"/>
              <a:ea typeface="Lato"/>
              <a:cs typeface="Lato"/>
            </a:endParaRPr>
          </a:p>
          <a:p>
            <a:r>
              <a:rPr lang="en-GB" sz="2400" i="1" dirty="0">
                <a:solidFill>
                  <a:schemeClr val="bg1"/>
                </a:solidFill>
                <a:latin typeface="Lato"/>
                <a:ea typeface="Lato"/>
                <a:cs typeface="Lato"/>
              </a:rPr>
              <a:t>Please state the sport and team you are playing for to help authorise the request quicker.</a:t>
            </a:r>
          </a:p>
          <a:p>
            <a:endParaRPr lang="en-GB" sz="2400" i="1" dirty="0">
              <a:solidFill>
                <a:schemeClr val="bg1"/>
              </a:solidFill>
              <a:latin typeface="Lato"/>
              <a:ea typeface="Lato"/>
              <a:cs typeface="Calibri"/>
            </a:endParaRPr>
          </a:p>
          <a:p>
            <a:r>
              <a:rPr lang="en-GB" sz="2400" i="1" dirty="0">
                <a:solidFill>
                  <a:schemeClr val="bg1"/>
                </a:solidFill>
                <a:latin typeface="Lato"/>
                <a:ea typeface="Lato"/>
                <a:cs typeface="Calibri"/>
              </a:rPr>
              <a:t>YOU WILL NOT BE PENALISED PROVIDING YOU COMPLETE THE FORM</a:t>
            </a:r>
          </a:p>
        </p:txBody>
      </p:sp>
    </p:spTree>
    <p:extLst>
      <p:ext uri="{BB962C8B-B14F-4D97-AF65-F5344CB8AC3E}">
        <p14:creationId xmlns:p14="http://schemas.microsoft.com/office/powerpoint/2010/main" val="6733493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7080</TotalTime>
  <Words>4087</Words>
  <Application>Microsoft Office PowerPoint</Application>
  <PresentationFormat>Widescreen</PresentationFormat>
  <Paragraphs>399</Paragraphs>
  <Slides>71</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71</vt:i4>
      </vt:variant>
    </vt:vector>
  </HeadingPairs>
  <TitlesOfParts>
    <vt:vector size="82" baseType="lpstr">
      <vt:lpstr>Aharoni</vt:lpstr>
      <vt:lpstr>Arial</vt:lpstr>
      <vt:lpstr>Bebas Neue</vt:lpstr>
      <vt:lpstr>Calibri</vt:lpstr>
      <vt:lpstr>Calibri Light</vt:lpstr>
      <vt:lpstr>Century Gothic</vt:lpstr>
      <vt:lpstr>Courier New</vt:lpstr>
      <vt:lpstr>Lato</vt:lpstr>
      <vt:lpstr>Segoe UI</vt:lpstr>
      <vt:lpstr>Tahoma</vt:lpstr>
      <vt:lpstr>Office Theme</vt:lpstr>
      <vt:lpstr>PowerPoint Presentation</vt:lpstr>
      <vt:lpstr>PowerPoint Presentation</vt:lpstr>
      <vt:lpstr>AGENDA</vt:lpstr>
      <vt:lpstr>BUCS SPORTS</vt:lpstr>
      <vt:lpstr>PowerPoint Presentation</vt:lpstr>
      <vt:lpstr>PowerPoint Presentation</vt:lpstr>
      <vt:lpstr>PowerPoint Presentation</vt:lpstr>
      <vt:lpstr>PowerPoint Presentation</vt:lpstr>
      <vt:lpstr>PowerPoint Presentation</vt:lpstr>
      <vt:lpstr>PowerPoint Presentation</vt:lpstr>
      <vt:lpstr>WHAT IS BUCS PLAY?</vt:lpstr>
      <vt:lpstr>LEVELS OF ACCESS WITHIN BUCSPLAY</vt:lpstr>
      <vt:lpstr>PowerPoint Presentation</vt:lpstr>
      <vt:lpstr>Captains Packs</vt:lpstr>
      <vt:lpstr>HOW TO BECOME A CAPTAIN ON BUCS PLAY</vt:lpstr>
      <vt:lpstr>JOIN YOUR SPORT COMMUNITY</vt:lpstr>
      <vt:lpstr>MY PLAY</vt:lpstr>
      <vt:lpstr>QUICK TIP</vt:lpstr>
      <vt:lpstr>JOINING A TEAM ON APP</vt:lpstr>
      <vt:lpstr>TEAM HUB</vt:lpstr>
      <vt:lpstr>VIEW FIXTURES</vt:lpstr>
      <vt:lpstr>VIEW LEAGUE TABLES</vt:lpstr>
      <vt:lpstr>VIEW KNOCKOUTS</vt:lpstr>
      <vt:lpstr>SQUADS  VS  TEAMSHEETS</vt:lpstr>
      <vt:lpstr>SQUAD MANAGEMENT ON APP</vt:lpstr>
      <vt:lpstr>TEAM SHEET SELECTION</vt:lpstr>
      <vt:lpstr>TEAM SHEET SELECTION</vt:lpstr>
      <vt:lpstr>TEAM SHEET APPROVAL ON APP</vt:lpstr>
      <vt:lpstr>DISPUTING A TEAMSHEET</vt:lpstr>
      <vt:lpstr>PAPER TEAMSHEETS</vt:lpstr>
      <vt:lpstr>ENTERING A RESULT</vt:lpstr>
      <vt:lpstr>ENTERING A RESULT</vt:lpstr>
      <vt:lpstr>RACQUET SPORTS RESULT ENTRY</vt:lpstr>
      <vt:lpstr>SQUASH LEVELS</vt:lpstr>
      <vt:lpstr>PowerPoint Presentation</vt:lpstr>
      <vt:lpstr>STATS FOR RACQUET SPORTS</vt:lpstr>
      <vt:lpstr>PLAYER STATS ENTRY ON APP</vt:lpstr>
      <vt:lpstr>PLAYER STATS ENTRY ON DESKTOP</vt:lpstr>
      <vt:lpstr>SUBMITTING YOUR RESULTS TO US</vt:lpstr>
      <vt:lpstr>SOCIAL MEDIA</vt:lpstr>
      <vt:lpstr>CAPTAIN'S MATCH DAY CHECKLIST</vt:lpstr>
      <vt:lpstr>WHAT DOES YOUR TEAM NEED TO KNOW?</vt:lpstr>
      <vt:lpstr>REARRANGEMENTS/ISSUES</vt:lpstr>
      <vt:lpstr>Playing under protest</vt:lpstr>
      <vt:lpstr>PowerPoint Presentation</vt:lpstr>
      <vt:lpstr>PowerPoint Presentation</vt:lpstr>
      <vt:lpstr>PowerPoint Presentation</vt:lpstr>
      <vt:lpstr>PowerPoint Presentation</vt:lpstr>
      <vt:lpstr>Making an appeal </vt:lpstr>
      <vt:lpstr>Expenses </vt:lpstr>
      <vt:lpstr>PowerPoint Presentation</vt:lpstr>
      <vt:lpstr>MATCH OFFICIALS</vt:lpstr>
      <vt:lpstr>PAYING OFFICIALS </vt:lpstr>
      <vt:lpstr>TRANSPORT </vt:lpstr>
      <vt:lpstr>CARS</vt:lpstr>
      <vt:lpstr>trains</vt:lpstr>
      <vt:lpstr>Externally hired minibuses/coaches</vt:lpstr>
      <vt:lpstr>Su people carrier</vt:lpstr>
      <vt:lpstr>WALKOVERS</vt:lpstr>
      <vt:lpstr>WALKOVERS</vt:lpstr>
      <vt:lpstr>EVENTS</vt:lpstr>
      <vt:lpstr>ENTERING AN INDIVIDUAL EVENT</vt:lpstr>
      <vt:lpstr>ADMINISTRATOR APPROVAL</vt:lpstr>
      <vt:lpstr>TERMINOLOGY OF SYSTEM</vt:lpstr>
      <vt:lpstr>EVENT ENTRY</vt:lpstr>
      <vt:lpstr>STAGE 2 ENTRIES</vt:lpstr>
      <vt:lpstr>EVENT ENTRY – ADDITIONAL INFO</vt:lpstr>
      <vt:lpstr>WITHDRAWING FROM EVENTS</vt:lpstr>
      <vt:lpstr>PowerPoint Presentation</vt:lpstr>
      <vt:lpstr>BUCS PLAY HELP AND SUPPORT</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 Gordon</dc:creator>
  <cp:lastModifiedBy>King, Dominic S</cp:lastModifiedBy>
  <cp:revision>672</cp:revision>
  <cp:lastPrinted>2019-08-05T11:29:50Z</cp:lastPrinted>
  <dcterms:created xsi:type="dcterms:W3CDTF">2019-08-05T10:34:57Z</dcterms:created>
  <dcterms:modified xsi:type="dcterms:W3CDTF">2023-10-10T10:00:29Z</dcterms:modified>
</cp:coreProperties>
</file>